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modernComment_104_DB9684F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7_AB037D4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sldIdLst>
    <p:sldId id="256" r:id="rId5"/>
    <p:sldId id="257" r:id="rId6"/>
    <p:sldId id="261" r:id="rId7"/>
    <p:sldId id="262" r:id="rId8"/>
    <p:sldId id="264" r:id="rId9"/>
    <p:sldId id="259" r:id="rId10"/>
    <p:sldId id="260"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D7DF16-5E00-FCBA-0E28-ADFE997CD7C2}" name="Lisa Portune" initials="LP" userId="S::lportune@help4seniors.org::8ba33b72-dce8-415c-b221-a6615a05c0ea" providerId="AD"/>
  <p188:author id="{F5B5C8F8-22EA-80ED-1E3B-165E2A1941C7}" name="Amy Leonhardt" initials="AL" userId="S::aleonhardt@help4seniors.org::0b5b7d80-2964-4b16-a060-61112370c8b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4C72C-55B8-EF5A-0913-B5621B2FE8E7}" v="14" dt="2024-10-15T20:33:18.795"/>
    <p1510:client id="{A8DC19AB-1259-4271-BC09-BE39C7FA8F23}" v="24" dt="2024-10-16T12:20:04.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0"/>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04_DB9684FD.xml><?xml version="1.0" encoding="utf-8"?>
<p188:cmLst xmlns:a="http://schemas.openxmlformats.org/drawingml/2006/main" xmlns:r="http://schemas.openxmlformats.org/officeDocument/2006/relationships" xmlns:p188="http://schemas.microsoft.com/office/powerpoint/2018/8/main">
  <p188:cm id="{00B8F7C9-93C1-4A6E-8F1F-39EFAE440FE5}" authorId="{C0D7DF16-5E00-FCBA-0E28-ADFE997CD7C2}" created="2024-04-19T13:42:19.002">
    <pc:sldMkLst xmlns:pc="http://schemas.microsoft.com/office/powerpoint/2013/main/command">
      <pc:docMk/>
      <pc:sldMk cId="3684074749" sldId="260"/>
    </pc:sldMkLst>
    <p188:txBody>
      <a:bodyPr/>
      <a:lstStyle/>
      <a:p>
        <a:r>
          <a:rPr lang="en-US"/>
          <a:t>Made changes to simplify this to the most basic of points.</a:t>
        </a:r>
      </a:p>
    </p188:txBody>
  </p188:cm>
</p188:cmLst>
</file>

<file path=ppt/comments/modernComment_107_AB037D4A.xml><?xml version="1.0" encoding="utf-8"?>
<p188:cmLst xmlns:a="http://schemas.openxmlformats.org/drawingml/2006/main" xmlns:r="http://schemas.openxmlformats.org/officeDocument/2006/relationships" xmlns:p188="http://schemas.microsoft.com/office/powerpoint/2018/8/main">
  <p188:cm id="{CA9F0DD1-67CA-49A5-8673-543F1ED56558}" authorId="{C0D7DF16-5E00-FCBA-0E28-ADFE997CD7C2}" created="2024-04-19T13:50:57.675">
    <ac:deMkLst xmlns:ac="http://schemas.microsoft.com/office/drawing/2013/main/command">
      <pc:docMk xmlns:pc="http://schemas.microsoft.com/office/powerpoint/2013/main/command"/>
      <pc:sldMk xmlns:pc="http://schemas.microsoft.com/office/powerpoint/2013/main/command" cId="2869132618" sldId="263"/>
      <ac:spMk id="2" creationId="{76A9CEB7-54EC-C281-176E-95300330BE4B}"/>
    </ac:deMkLst>
    <p188:txBody>
      <a:bodyPr/>
      <a:lstStyle/>
      <a:p>
        <a:r>
          <a:rPr lang="en-US"/>
          <a:t>Added a summary to reiterate the presentation on one page.</a:t>
        </a:r>
      </a:p>
    </p188:txBody>
  </p188:cm>
  <p188:cm id="{D579F7EA-924C-468E-B725-C3A5A1CC542C}" authorId="{C0D7DF16-5E00-FCBA-0E28-ADFE997CD7C2}" created="2024-04-19T13:52:10.053">
    <ac:deMkLst xmlns:ac="http://schemas.microsoft.com/office/drawing/2013/main/command">
      <pc:docMk xmlns:pc="http://schemas.microsoft.com/office/powerpoint/2013/main/command"/>
      <pc:sldMk xmlns:pc="http://schemas.microsoft.com/office/powerpoint/2013/main/command" cId="2869132618" sldId="263"/>
      <ac:spMk id="2" creationId="{76A9CEB7-54EC-C281-176E-95300330BE4B}"/>
    </ac:deMkLst>
    <p188:txBody>
      <a:bodyPr/>
      <a:lstStyle/>
      <a:p>
        <a:r>
          <a:rPr lang="en-US"/>
          <a:t>Need to make sure the link works as I just copied and pasted it.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BD678-34A3-4C43-B951-C8A0BD4246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2A718F-A277-4622-BD7C-7EDF0B09BE52}">
      <dgm:prSet/>
      <dgm:spPr/>
      <dgm:t>
        <a:bodyPr/>
        <a:lstStyle/>
        <a:p>
          <a:r>
            <a:rPr lang="en-US" b="1"/>
            <a:t>Result:  Hold for New Referrals</a:t>
          </a:r>
          <a:endParaRPr lang="en-US"/>
        </a:p>
      </dgm:t>
    </dgm:pt>
    <dgm:pt modelId="{E4B97B15-5638-4715-AC1E-B413A32D0DC7}" type="parTrans" cxnId="{FCF0DC30-9DC2-454A-872A-B87184B0F70B}">
      <dgm:prSet/>
      <dgm:spPr/>
      <dgm:t>
        <a:bodyPr/>
        <a:lstStyle/>
        <a:p>
          <a:endParaRPr lang="en-US"/>
        </a:p>
      </dgm:t>
    </dgm:pt>
    <dgm:pt modelId="{A7D5B914-815C-4289-BD9D-DF1EEBC35AB0}" type="sibTrans" cxnId="{FCF0DC30-9DC2-454A-872A-B87184B0F70B}">
      <dgm:prSet/>
      <dgm:spPr/>
      <dgm:t>
        <a:bodyPr/>
        <a:lstStyle/>
        <a:p>
          <a:endParaRPr lang="en-US"/>
        </a:p>
      </dgm:t>
    </dgm:pt>
    <dgm:pt modelId="{1F5D6300-EEAA-4257-98BF-3DD1C144D684}">
      <dgm:prSet/>
      <dgm:spPr/>
      <dgm:t>
        <a:bodyPr/>
        <a:lstStyle/>
        <a:p>
          <a:r>
            <a:rPr lang="en-US" b="1"/>
            <a:t>Due to the change of ownership for your business COA will be placing the company on hold for any new PASSPORT/MyCare Ohio service referrals.  </a:t>
          </a:r>
          <a:endParaRPr lang="en-US"/>
        </a:p>
      </dgm:t>
    </dgm:pt>
    <dgm:pt modelId="{BDAA15F9-CD41-4AA4-8478-B0B08334FDA7}" type="parTrans" cxnId="{CA494FBD-5804-48B4-89A3-A734D295ED1D}">
      <dgm:prSet/>
      <dgm:spPr/>
      <dgm:t>
        <a:bodyPr/>
        <a:lstStyle/>
        <a:p>
          <a:endParaRPr lang="en-US"/>
        </a:p>
      </dgm:t>
    </dgm:pt>
    <dgm:pt modelId="{1CF1EB0A-F57D-4C8F-B62B-9B0A3AB7C793}" type="sibTrans" cxnId="{CA494FBD-5804-48B4-89A3-A734D295ED1D}">
      <dgm:prSet/>
      <dgm:spPr/>
      <dgm:t>
        <a:bodyPr/>
        <a:lstStyle/>
        <a:p>
          <a:endParaRPr lang="en-US"/>
        </a:p>
      </dgm:t>
    </dgm:pt>
    <dgm:pt modelId="{B5C5826F-0A4F-4D66-8974-A057E82BAE1F}">
      <dgm:prSet/>
      <dgm:spPr/>
      <dgm:t>
        <a:bodyPr/>
        <a:lstStyle/>
        <a:p>
          <a:r>
            <a:rPr lang="en-US" b="1"/>
            <a:t>COA is unable to lift the hold until we receive verification from ODA the ownership change  has been accepted and does not require a new PASSPORT application to be completed. </a:t>
          </a:r>
          <a:endParaRPr lang="en-US"/>
        </a:p>
      </dgm:t>
    </dgm:pt>
    <dgm:pt modelId="{4C68A294-142C-4C06-9909-0EA55E55F7D8}" type="parTrans" cxnId="{B94F16AB-A4C6-4E46-A92B-4D276A6C2E2B}">
      <dgm:prSet/>
      <dgm:spPr/>
      <dgm:t>
        <a:bodyPr/>
        <a:lstStyle/>
        <a:p>
          <a:endParaRPr lang="en-US"/>
        </a:p>
      </dgm:t>
    </dgm:pt>
    <dgm:pt modelId="{9924785E-A567-49C4-A33F-F5D6DE91652F}" type="sibTrans" cxnId="{B94F16AB-A4C6-4E46-A92B-4D276A6C2E2B}">
      <dgm:prSet/>
      <dgm:spPr/>
      <dgm:t>
        <a:bodyPr/>
        <a:lstStyle/>
        <a:p>
          <a:endParaRPr lang="en-US"/>
        </a:p>
      </dgm:t>
    </dgm:pt>
    <dgm:pt modelId="{6D2F0C9A-EABD-4508-80FA-B8AFB088E700}" type="pres">
      <dgm:prSet presAssocID="{5B6BD678-34A3-4C43-B951-C8A0BD424622}" presName="root" presStyleCnt="0">
        <dgm:presLayoutVars>
          <dgm:dir/>
          <dgm:resizeHandles val="exact"/>
        </dgm:presLayoutVars>
      </dgm:prSet>
      <dgm:spPr/>
    </dgm:pt>
    <dgm:pt modelId="{B4D44C85-898F-4BBD-B2E5-468A383B8CDC}" type="pres">
      <dgm:prSet presAssocID="{6A2A718F-A277-4622-BD7C-7EDF0B09BE52}" presName="compNode" presStyleCnt="0"/>
      <dgm:spPr/>
    </dgm:pt>
    <dgm:pt modelId="{9C668893-133E-4037-B689-A58367D526F5}" type="pres">
      <dgm:prSet presAssocID="{6A2A718F-A277-4622-BD7C-7EDF0B09BE52}" presName="bgRect" presStyleLbl="bgShp" presStyleIdx="0" presStyleCnt="3"/>
      <dgm:spPr/>
    </dgm:pt>
    <dgm:pt modelId="{5987FA77-89A7-47BD-A5D5-3679ED1D81FF}" type="pres">
      <dgm:prSet presAssocID="{6A2A718F-A277-4622-BD7C-7EDF0B09BE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197E2F8-F447-40A2-B917-BDC10B369A6A}" type="pres">
      <dgm:prSet presAssocID="{6A2A718F-A277-4622-BD7C-7EDF0B09BE52}" presName="spaceRect" presStyleCnt="0"/>
      <dgm:spPr/>
    </dgm:pt>
    <dgm:pt modelId="{95B3BE5A-A4F5-4085-8055-D661B6538C15}" type="pres">
      <dgm:prSet presAssocID="{6A2A718F-A277-4622-BD7C-7EDF0B09BE52}" presName="parTx" presStyleLbl="revTx" presStyleIdx="0" presStyleCnt="3">
        <dgm:presLayoutVars>
          <dgm:chMax val="0"/>
          <dgm:chPref val="0"/>
        </dgm:presLayoutVars>
      </dgm:prSet>
      <dgm:spPr/>
    </dgm:pt>
    <dgm:pt modelId="{3C80B5AB-E12C-4CBF-BD6C-458D5ADCD51A}" type="pres">
      <dgm:prSet presAssocID="{A7D5B914-815C-4289-BD9D-DF1EEBC35AB0}" presName="sibTrans" presStyleCnt="0"/>
      <dgm:spPr/>
    </dgm:pt>
    <dgm:pt modelId="{DD5667CC-8C07-4C06-A58D-D7A81F73A315}" type="pres">
      <dgm:prSet presAssocID="{1F5D6300-EEAA-4257-98BF-3DD1C144D684}" presName="compNode" presStyleCnt="0"/>
      <dgm:spPr/>
    </dgm:pt>
    <dgm:pt modelId="{0F4F99E5-52A3-48A5-8AA0-14276BD28682}" type="pres">
      <dgm:prSet presAssocID="{1F5D6300-EEAA-4257-98BF-3DD1C144D684}" presName="bgRect" presStyleLbl="bgShp" presStyleIdx="1" presStyleCnt="3"/>
      <dgm:spPr/>
    </dgm:pt>
    <dgm:pt modelId="{43994C6E-C062-434A-9799-4C93FD3EE0BF}" type="pres">
      <dgm:prSet presAssocID="{1F5D6300-EEAA-4257-98BF-3DD1C144D6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074DBDC6-4DB3-4401-905D-0BD90C7CFD48}" type="pres">
      <dgm:prSet presAssocID="{1F5D6300-EEAA-4257-98BF-3DD1C144D684}" presName="spaceRect" presStyleCnt="0"/>
      <dgm:spPr/>
    </dgm:pt>
    <dgm:pt modelId="{583FF6B7-5E64-4CAD-8EEE-A6A286F7A0D9}" type="pres">
      <dgm:prSet presAssocID="{1F5D6300-EEAA-4257-98BF-3DD1C144D684}" presName="parTx" presStyleLbl="revTx" presStyleIdx="1" presStyleCnt="3">
        <dgm:presLayoutVars>
          <dgm:chMax val="0"/>
          <dgm:chPref val="0"/>
        </dgm:presLayoutVars>
      </dgm:prSet>
      <dgm:spPr/>
    </dgm:pt>
    <dgm:pt modelId="{70D5BF98-6D83-4B9C-9E6F-D21B1183A937}" type="pres">
      <dgm:prSet presAssocID="{1CF1EB0A-F57D-4C8F-B62B-9B0A3AB7C793}" presName="sibTrans" presStyleCnt="0"/>
      <dgm:spPr/>
    </dgm:pt>
    <dgm:pt modelId="{348EA3B1-C911-4784-B98F-D4B6BBB03B53}" type="pres">
      <dgm:prSet presAssocID="{B5C5826F-0A4F-4D66-8974-A057E82BAE1F}" presName="compNode" presStyleCnt="0"/>
      <dgm:spPr/>
    </dgm:pt>
    <dgm:pt modelId="{EFE7AB24-0E48-4E96-BB9D-C7A0A181469E}" type="pres">
      <dgm:prSet presAssocID="{B5C5826F-0A4F-4D66-8974-A057E82BAE1F}" presName="bgRect" presStyleLbl="bgShp" presStyleIdx="2" presStyleCnt="3"/>
      <dgm:spPr/>
    </dgm:pt>
    <dgm:pt modelId="{5B39642B-8424-43E9-84A9-E4EE6FCAF968}" type="pres">
      <dgm:prSet presAssocID="{B5C5826F-0A4F-4D66-8974-A057E82BAE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320F2288-06F5-4C5F-80A2-B200506ABFC7}" type="pres">
      <dgm:prSet presAssocID="{B5C5826F-0A4F-4D66-8974-A057E82BAE1F}" presName="spaceRect" presStyleCnt="0"/>
      <dgm:spPr/>
    </dgm:pt>
    <dgm:pt modelId="{47BEF0EF-B3FF-4B33-967D-88EC85E3D1A7}" type="pres">
      <dgm:prSet presAssocID="{B5C5826F-0A4F-4D66-8974-A057E82BAE1F}" presName="parTx" presStyleLbl="revTx" presStyleIdx="2" presStyleCnt="3">
        <dgm:presLayoutVars>
          <dgm:chMax val="0"/>
          <dgm:chPref val="0"/>
        </dgm:presLayoutVars>
      </dgm:prSet>
      <dgm:spPr/>
    </dgm:pt>
  </dgm:ptLst>
  <dgm:cxnLst>
    <dgm:cxn modelId="{6ABF5806-093A-4EF1-B0EA-061D7BB668D9}" type="presOf" srcId="{B5C5826F-0A4F-4D66-8974-A057E82BAE1F}" destId="{47BEF0EF-B3FF-4B33-967D-88EC85E3D1A7}" srcOrd="0" destOrd="0" presId="urn:microsoft.com/office/officeart/2018/2/layout/IconVerticalSolidList"/>
    <dgm:cxn modelId="{FCF0DC30-9DC2-454A-872A-B87184B0F70B}" srcId="{5B6BD678-34A3-4C43-B951-C8A0BD424622}" destId="{6A2A718F-A277-4622-BD7C-7EDF0B09BE52}" srcOrd="0" destOrd="0" parTransId="{E4B97B15-5638-4715-AC1E-B413A32D0DC7}" sibTransId="{A7D5B914-815C-4289-BD9D-DF1EEBC35AB0}"/>
    <dgm:cxn modelId="{AF4D2A41-561E-479B-9A4D-8D6A6A47CB2D}" type="presOf" srcId="{5B6BD678-34A3-4C43-B951-C8A0BD424622}" destId="{6D2F0C9A-EABD-4508-80FA-B8AFB088E700}" srcOrd="0" destOrd="0" presId="urn:microsoft.com/office/officeart/2018/2/layout/IconVerticalSolidList"/>
    <dgm:cxn modelId="{127C648A-8760-4429-B7C3-38232B63F982}" type="presOf" srcId="{1F5D6300-EEAA-4257-98BF-3DD1C144D684}" destId="{583FF6B7-5E64-4CAD-8EEE-A6A286F7A0D9}" srcOrd="0" destOrd="0" presId="urn:microsoft.com/office/officeart/2018/2/layout/IconVerticalSolidList"/>
    <dgm:cxn modelId="{B94F16AB-A4C6-4E46-A92B-4D276A6C2E2B}" srcId="{5B6BD678-34A3-4C43-B951-C8A0BD424622}" destId="{B5C5826F-0A4F-4D66-8974-A057E82BAE1F}" srcOrd="2" destOrd="0" parTransId="{4C68A294-142C-4C06-9909-0EA55E55F7D8}" sibTransId="{9924785E-A567-49C4-A33F-F5D6DE91652F}"/>
    <dgm:cxn modelId="{CA494FBD-5804-48B4-89A3-A734D295ED1D}" srcId="{5B6BD678-34A3-4C43-B951-C8A0BD424622}" destId="{1F5D6300-EEAA-4257-98BF-3DD1C144D684}" srcOrd="1" destOrd="0" parTransId="{BDAA15F9-CD41-4AA4-8478-B0B08334FDA7}" sibTransId="{1CF1EB0A-F57D-4C8F-B62B-9B0A3AB7C793}"/>
    <dgm:cxn modelId="{DC66CEFF-C08F-4642-9289-2267ED04A8D8}" type="presOf" srcId="{6A2A718F-A277-4622-BD7C-7EDF0B09BE52}" destId="{95B3BE5A-A4F5-4085-8055-D661B6538C15}" srcOrd="0" destOrd="0" presId="urn:microsoft.com/office/officeart/2018/2/layout/IconVerticalSolidList"/>
    <dgm:cxn modelId="{F23844F7-3678-4398-BD8F-BC88AD07053A}" type="presParOf" srcId="{6D2F0C9A-EABD-4508-80FA-B8AFB088E700}" destId="{B4D44C85-898F-4BBD-B2E5-468A383B8CDC}" srcOrd="0" destOrd="0" presId="urn:microsoft.com/office/officeart/2018/2/layout/IconVerticalSolidList"/>
    <dgm:cxn modelId="{A26E50E8-FA22-4EF9-A73F-DEFCF93DA7A9}" type="presParOf" srcId="{B4D44C85-898F-4BBD-B2E5-468A383B8CDC}" destId="{9C668893-133E-4037-B689-A58367D526F5}" srcOrd="0" destOrd="0" presId="urn:microsoft.com/office/officeart/2018/2/layout/IconVerticalSolidList"/>
    <dgm:cxn modelId="{ECA6E3C8-1892-4307-8833-7D330A4A78B4}" type="presParOf" srcId="{B4D44C85-898F-4BBD-B2E5-468A383B8CDC}" destId="{5987FA77-89A7-47BD-A5D5-3679ED1D81FF}" srcOrd="1" destOrd="0" presId="urn:microsoft.com/office/officeart/2018/2/layout/IconVerticalSolidList"/>
    <dgm:cxn modelId="{42F455A7-6316-46EE-B3D6-5E105021EDB1}" type="presParOf" srcId="{B4D44C85-898F-4BBD-B2E5-468A383B8CDC}" destId="{6197E2F8-F447-40A2-B917-BDC10B369A6A}" srcOrd="2" destOrd="0" presId="urn:microsoft.com/office/officeart/2018/2/layout/IconVerticalSolidList"/>
    <dgm:cxn modelId="{E614C81F-4AAF-4455-B202-55A2D30215D7}" type="presParOf" srcId="{B4D44C85-898F-4BBD-B2E5-468A383B8CDC}" destId="{95B3BE5A-A4F5-4085-8055-D661B6538C15}" srcOrd="3" destOrd="0" presId="urn:microsoft.com/office/officeart/2018/2/layout/IconVerticalSolidList"/>
    <dgm:cxn modelId="{75B58877-66B6-41EF-87BF-D743B160A211}" type="presParOf" srcId="{6D2F0C9A-EABD-4508-80FA-B8AFB088E700}" destId="{3C80B5AB-E12C-4CBF-BD6C-458D5ADCD51A}" srcOrd="1" destOrd="0" presId="urn:microsoft.com/office/officeart/2018/2/layout/IconVerticalSolidList"/>
    <dgm:cxn modelId="{0E7962E3-B2FC-435B-820A-0749905C0EC2}" type="presParOf" srcId="{6D2F0C9A-EABD-4508-80FA-B8AFB088E700}" destId="{DD5667CC-8C07-4C06-A58D-D7A81F73A315}" srcOrd="2" destOrd="0" presId="urn:microsoft.com/office/officeart/2018/2/layout/IconVerticalSolidList"/>
    <dgm:cxn modelId="{31B931E2-1069-4363-98CB-765D8E38A2B3}" type="presParOf" srcId="{DD5667CC-8C07-4C06-A58D-D7A81F73A315}" destId="{0F4F99E5-52A3-48A5-8AA0-14276BD28682}" srcOrd="0" destOrd="0" presId="urn:microsoft.com/office/officeart/2018/2/layout/IconVerticalSolidList"/>
    <dgm:cxn modelId="{05B5B659-8AAE-4880-9C98-0DCED156C79B}" type="presParOf" srcId="{DD5667CC-8C07-4C06-A58D-D7A81F73A315}" destId="{43994C6E-C062-434A-9799-4C93FD3EE0BF}" srcOrd="1" destOrd="0" presId="urn:microsoft.com/office/officeart/2018/2/layout/IconVerticalSolidList"/>
    <dgm:cxn modelId="{615DCDF3-C6F9-4409-BD49-EA5928E95775}" type="presParOf" srcId="{DD5667CC-8C07-4C06-A58D-D7A81F73A315}" destId="{074DBDC6-4DB3-4401-905D-0BD90C7CFD48}" srcOrd="2" destOrd="0" presId="urn:microsoft.com/office/officeart/2018/2/layout/IconVerticalSolidList"/>
    <dgm:cxn modelId="{413990D9-CE8A-4419-8E5D-B30526C99BE1}" type="presParOf" srcId="{DD5667CC-8C07-4C06-A58D-D7A81F73A315}" destId="{583FF6B7-5E64-4CAD-8EEE-A6A286F7A0D9}" srcOrd="3" destOrd="0" presId="urn:microsoft.com/office/officeart/2018/2/layout/IconVerticalSolidList"/>
    <dgm:cxn modelId="{F4930A42-917A-4739-A283-F69E4FB10659}" type="presParOf" srcId="{6D2F0C9A-EABD-4508-80FA-B8AFB088E700}" destId="{70D5BF98-6D83-4B9C-9E6F-D21B1183A937}" srcOrd="3" destOrd="0" presId="urn:microsoft.com/office/officeart/2018/2/layout/IconVerticalSolidList"/>
    <dgm:cxn modelId="{2DA82B6C-A415-451F-A773-E93CA0151261}" type="presParOf" srcId="{6D2F0C9A-EABD-4508-80FA-B8AFB088E700}" destId="{348EA3B1-C911-4784-B98F-D4B6BBB03B53}" srcOrd="4" destOrd="0" presId="urn:microsoft.com/office/officeart/2018/2/layout/IconVerticalSolidList"/>
    <dgm:cxn modelId="{037DE32C-4169-4236-AE19-FE438C574E14}" type="presParOf" srcId="{348EA3B1-C911-4784-B98F-D4B6BBB03B53}" destId="{EFE7AB24-0E48-4E96-BB9D-C7A0A181469E}" srcOrd="0" destOrd="0" presId="urn:microsoft.com/office/officeart/2018/2/layout/IconVerticalSolidList"/>
    <dgm:cxn modelId="{909AB89D-8CA6-46CB-9124-444C35DFB681}" type="presParOf" srcId="{348EA3B1-C911-4784-B98F-D4B6BBB03B53}" destId="{5B39642B-8424-43E9-84A9-E4EE6FCAF968}" srcOrd="1" destOrd="0" presId="urn:microsoft.com/office/officeart/2018/2/layout/IconVerticalSolidList"/>
    <dgm:cxn modelId="{B80012C9-562A-40FE-AA9C-55BBCAB87362}" type="presParOf" srcId="{348EA3B1-C911-4784-B98F-D4B6BBB03B53}" destId="{320F2288-06F5-4C5F-80A2-B200506ABFC7}" srcOrd="2" destOrd="0" presId="urn:microsoft.com/office/officeart/2018/2/layout/IconVerticalSolidList"/>
    <dgm:cxn modelId="{CED079ED-5471-46D2-AC98-C970E27335B8}" type="presParOf" srcId="{348EA3B1-C911-4784-B98F-D4B6BBB03B53}" destId="{47BEF0EF-B3FF-4B33-967D-88EC85E3D1A7}"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8893-133E-4037-B689-A58367D526F5}">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7FA77-89A7-47BD-A5D5-3679ED1D81FF}">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B3BE5A-A4F5-4085-8055-D661B6538C15}">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55650">
            <a:lnSpc>
              <a:spcPct val="90000"/>
            </a:lnSpc>
            <a:spcBef>
              <a:spcPct val="0"/>
            </a:spcBef>
            <a:spcAft>
              <a:spcPct val="35000"/>
            </a:spcAft>
            <a:buNone/>
          </a:pPr>
          <a:r>
            <a:rPr lang="en-US" sz="1700" b="1" kern="1200"/>
            <a:t>Result:  Hold for New Referrals</a:t>
          </a:r>
          <a:endParaRPr lang="en-US" sz="1700" kern="1200"/>
        </a:p>
      </dsp:txBody>
      <dsp:txXfrm>
        <a:off x="1736952" y="642"/>
        <a:ext cx="5095259" cy="1503855"/>
      </dsp:txXfrm>
    </dsp:sp>
    <dsp:sp modelId="{0F4F99E5-52A3-48A5-8AA0-14276BD28682}">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94C6E-C062-434A-9799-4C93FD3EE0BF}">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3FF6B7-5E64-4CAD-8EEE-A6A286F7A0D9}">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55650">
            <a:lnSpc>
              <a:spcPct val="90000"/>
            </a:lnSpc>
            <a:spcBef>
              <a:spcPct val="0"/>
            </a:spcBef>
            <a:spcAft>
              <a:spcPct val="35000"/>
            </a:spcAft>
            <a:buNone/>
          </a:pPr>
          <a:r>
            <a:rPr lang="en-US" sz="1700" b="1" kern="1200"/>
            <a:t>Due to the change of ownership for your business COA will be placing the company on hold for any new PASSPORT/MyCare Ohio service referrals.  </a:t>
          </a:r>
          <a:endParaRPr lang="en-US" sz="1700" kern="1200"/>
        </a:p>
      </dsp:txBody>
      <dsp:txXfrm>
        <a:off x="1736952" y="1880461"/>
        <a:ext cx="5095259" cy="1503855"/>
      </dsp:txXfrm>
    </dsp:sp>
    <dsp:sp modelId="{EFE7AB24-0E48-4E96-BB9D-C7A0A181469E}">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9642B-8424-43E9-84A9-E4EE6FCAF968}">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BEF0EF-B3FF-4B33-967D-88EC85E3D1A7}">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55650">
            <a:lnSpc>
              <a:spcPct val="90000"/>
            </a:lnSpc>
            <a:spcBef>
              <a:spcPct val="0"/>
            </a:spcBef>
            <a:spcAft>
              <a:spcPct val="35000"/>
            </a:spcAft>
            <a:buNone/>
          </a:pPr>
          <a:r>
            <a:rPr lang="en-US" sz="1700" b="1" kern="1200"/>
            <a:t>COA is unable to lift the hold until we receive verification from ODA the ownership change  has been accepted and does not require a new PASSPORT application to be completed. </a:t>
          </a:r>
          <a:endParaRPr lang="en-US" sz="1700" kern="1200"/>
        </a:p>
      </dsp:txBody>
      <dsp:txXfrm>
        <a:off x="1736952" y="3760280"/>
        <a:ext cx="5095259" cy="15038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370843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328587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08B636-39E4-4174-A5D1-F5B9CD0BFB1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538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230945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08B636-39E4-4174-A5D1-F5B9CD0BFB1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22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70683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2705308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341949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88846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E706C-6423-4A46-968A-B2EE90E585B7}"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81263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3513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E706C-6423-4A46-968A-B2EE90E585B7}"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3447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E706C-6423-4A46-968A-B2EE90E585B7}"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11694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E706C-6423-4A46-968A-B2EE90E585B7}"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366488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41994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E706C-6423-4A46-968A-B2EE90E585B7}"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08B636-39E4-4174-A5D1-F5B9CD0BFB14}" type="slidenum">
              <a:rPr lang="en-US" smtClean="0"/>
              <a:t>‹#›</a:t>
            </a:fld>
            <a:endParaRPr lang="en-US"/>
          </a:p>
        </p:txBody>
      </p:sp>
    </p:spTree>
    <p:extLst>
      <p:ext uri="{BB962C8B-B14F-4D97-AF65-F5344CB8AC3E}">
        <p14:creationId xmlns:p14="http://schemas.microsoft.com/office/powerpoint/2010/main" val="19206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8E706C-6423-4A46-968A-B2EE90E585B7}" type="datetimeFigureOut">
              <a:rPr lang="en-US" smtClean="0"/>
              <a:t>10/16/2024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08B636-39E4-4174-A5D1-F5B9CD0BFB14}" type="slidenum">
              <a:rPr lang="en-US" smtClean="0"/>
              <a:t>‹#›</a:t>
            </a:fld>
            <a:endParaRPr lang="en-US"/>
          </a:p>
        </p:txBody>
      </p:sp>
    </p:spTree>
    <p:extLst>
      <p:ext uri="{BB962C8B-B14F-4D97-AF65-F5344CB8AC3E}">
        <p14:creationId xmlns:p14="http://schemas.microsoft.com/office/powerpoint/2010/main" val="8983112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nam12.safelinks.protection.outlook.com/?url=https%3A%2F%2Fcodes.ohio.gov%2Fohio-administrative-code%2Frule-173-39-03.2&amp;data=05%7C02%7Clwebster%40help4seniors.org%7Ce337e262c26740d0e78e08dc5808ad22%7C2f50290db39f465a8e04e7306a236428%7C0%7C0%7C638482042101573830%7CUnknown%7CTWFpbGZsb3d8eyJWIjoiMC4wLjAwMDAiLCJQIjoiV2luMzIiLCJBTiI6Ik1haWwiLCJXVCI6Mn0%3D%7C0%7C%7C%7C&amp;sdata=IcE9Ojp4lqK3yQKCdFXQQSbVolWg5zev8I3o5C7AGPs%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ohpnm.omes.maximus.com/OH_PNM_PROD/pages/ShowFiles.aspx?mode=inline&amp;FileName=QRG%20-%20Updating%20or%20Adding%20Owner%20Information.pdf" TargetMode="Externa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4.png"/><Relationship Id="rId4" Type="http://schemas.microsoft.com/office/2018/10/relationships/comments" Target="../comments/modernComment_104_DB9684FD.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nam12.safelinks.protection.outlook.com/?url=https%3A%2F%2Fcodes.ohio.gov%2Fohio-administrative-code%2Frule-173-39-03.2&amp;data=05%7C02%7Clwebster%40help4seniors.org%7Ce337e262c26740d0e78e08dc5808ad22%7C2f50290db39f465a8e04e7306a236428%7C0%7C0%7C638482042101573830%7CUnknown%7CTWFpbGZsb3d8eyJWIjoiMC4wLjAwMDAiLCJQIjoiV2luMzIiLCJBTiI6Ik1haWwiLCJXVCI6Mn0%3D%7C0%7C%7C%7C&amp;sdata=IcE9Ojp4lqK3yQKCdFXQQSbVolWg5zev8I3o5C7AGPs%3D&amp;reserved=0" TargetMode="External"/><Relationship Id="rId5" Type="http://schemas.openxmlformats.org/officeDocument/2006/relationships/hyperlink" Target="mailto:Provider_Enrollment@age.ohio.gov" TargetMode="External"/><Relationship Id="rId4" Type="http://schemas.microsoft.com/office/2018/10/relationships/comments" Target="../comments/modernComment_107_AB037D4A.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8" name="Group 2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2" name="Rectangle 4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6" name="Rectangle 4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9968F69-7C1D-A996-BCF3-90FD6BB97FD3}"/>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800" b="1" dirty="0">
                <a:solidFill>
                  <a:srgbClr val="FEFFFF"/>
                </a:solidFill>
                <a:latin typeface="Aptos" panose="020B0004020202020204" pitchFamily="34" charset="0"/>
              </a:rPr>
              <a:t>Change of Ownership</a:t>
            </a:r>
          </a:p>
        </p:txBody>
      </p:sp>
      <p:sp>
        <p:nvSpPr>
          <p:cNvPr id="5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Content Placeholder 8" descr="Filling out forms on a table">
            <a:extLst>
              <a:ext uri="{FF2B5EF4-FFF2-40B4-BE49-F238E27FC236}">
                <a16:creationId xmlns:a16="http://schemas.microsoft.com/office/drawing/2014/main" id="{3AC06733-4F7A-825B-F699-71FC4D99D69B}"/>
              </a:ext>
            </a:extLst>
          </p:cNvPr>
          <p:cNvPicPr>
            <a:picLocks noChangeAspect="1"/>
          </p:cNvPicPr>
          <p:nvPr/>
        </p:nvPicPr>
        <p:blipFill rotWithShape="1">
          <a:blip r:embed="rId4">
            <a:extLst>
              <a:ext uri="{28A0092B-C50C-407E-A947-70E740481C1C}">
                <a14:useLocalDpi xmlns:a14="http://schemas.microsoft.com/office/drawing/2010/main" val="0"/>
              </a:ext>
            </a:extLst>
          </a:blip>
          <a:srcRect l="26277" r="-1" b="-1"/>
          <a:stretch/>
        </p:blipFill>
        <p:spPr>
          <a:xfrm>
            <a:off x="5685471" y="967417"/>
            <a:ext cx="5445547" cy="4930468"/>
          </a:xfrm>
          <a:prstGeom prst="rect">
            <a:avLst/>
          </a:prstGeom>
        </p:spPr>
      </p:pic>
      <p:pic>
        <p:nvPicPr>
          <p:cNvPr id="3" name="Picture 2" descr="A logo with white text">
            <a:extLst>
              <a:ext uri="{FF2B5EF4-FFF2-40B4-BE49-F238E27FC236}">
                <a16:creationId xmlns:a16="http://schemas.microsoft.com/office/drawing/2014/main" id="{8D793AA1-645F-C113-3E81-FC220A879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60" y="6033219"/>
            <a:ext cx="821910" cy="697938"/>
          </a:xfrm>
          <a:prstGeom prst="rect">
            <a:avLst/>
          </a:prstGeom>
        </p:spPr>
      </p:pic>
      <p:pic>
        <p:nvPicPr>
          <p:cNvPr id="13" name="Audio 12">
            <a:hlinkClick r:id="" action="ppaction://media"/>
            <a:extLst>
              <a:ext uri="{FF2B5EF4-FFF2-40B4-BE49-F238E27FC236}">
                <a16:creationId xmlns:a16="http://schemas.microsoft.com/office/drawing/2014/main" id="{7BEF7B4A-B8E6-B95B-20EB-0936DA25073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87742185"/>
      </p:ext>
    </p:extLst>
  </p:cSld>
  <p:clrMapOvr>
    <a:masterClrMapping/>
  </p:clrMapOvr>
  <mc:AlternateContent xmlns:mc="http://schemas.openxmlformats.org/markup-compatibility/2006" xmlns:p14="http://schemas.microsoft.com/office/powerpoint/2010/main">
    <mc:Choice Requires="p14">
      <p:transition spd="slow" p14:dur="2000" advTm="8768"/>
    </mc:Choice>
    <mc:Fallback xmlns="">
      <p:transition spd="slow" advTm="8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D49D-BBEE-3B2D-DA84-0D014ED9C01D}"/>
              </a:ext>
            </a:extLst>
          </p:cNvPr>
          <p:cNvSpPr>
            <a:spLocks noGrp="1"/>
          </p:cNvSpPr>
          <p:nvPr>
            <p:ph type="title"/>
          </p:nvPr>
        </p:nvSpPr>
        <p:spPr>
          <a:xfrm>
            <a:off x="1775638" y="609600"/>
            <a:ext cx="9728974" cy="3117040"/>
          </a:xfrm>
        </p:spPr>
        <p:txBody>
          <a:bodyPr>
            <a:normAutofit/>
          </a:bodyPr>
          <a:lstStyle/>
          <a:p>
            <a:r>
              <a:rPr lang="en-US" sz="2400" b="1" dirty="0">
                <a:solidFill>
                  <a:schemeClr val="tx1"/>
                </a:solidFill>
                <a:effectLst/>
                <a:latin typeface="Aptos"/>
                <a:ea typeface="Aptos" panose="020B0004020202020204" pitchFamily="34" charset="0"/>
                <a:cs typeface="Aptos" panose="020B0004020202020204" pitchFamily="34" charset="0"/>
              </a:rPr>
              <a:t>Whenever a PASSPORT certified agency changes their ownership structure in any way (name change, ownership interest change, LLC to INC, etc.) you are </a:t>
            </a:r>
            <a:r>
              <a:rPr lang="en-US" sz="2400" b="1" u="sng" dirty="0">
                <a:solidFill>
                  <a:schemeClr val="tx1"/>
                </a:solidFill>
                <a:effectLst/>
                <a:latin typeface="Aptos"/>
                <a:ea typeface="Aptos" panose="020B0004020202020204" pitchFamily="34" charset="0"/>
                <a:cs typeface="Aptos" panose="020B0004020202020204" pitchFamily="34" charset="0"/>
              </a:rPr>
              <a:t>required</a:t>
            </a:r>
            <a:r>
              <a:rPr lang="en-US" sz="2400" b="1" dirty="0">
                <a:solidFill>
                  <a:schemeClr val="tx1"/>
                </a:solidFill>
                <a:effectLst/>
                <a:latin typeface="Aptos"/>
                <a:ea typeface="Aptos" panose="020B0004020202020204" pitchFamily="34" charset="0"/>
                <a:cs typeface="Aptos" panose="020B0004020202020204" pitchFamily="34" charset="0"/>
              </a:rPr>
              <a:t> to notify the Ohio Department of Aging (ODA</a:t>
            </a:r>
            <a:r>
              <a:rPr lang="en-US" sz="2400" b="1" dirty="0">
                <a:solidFill>
                  <a:schemeClr val="tx1"/>
                </a:solidFill>
                <a:latin typeface="Aptos"/>
                <a:ea typeface="Aptos" panose="020B0004020202020204" pitchFamily="34" charset="0"/>
                <a:cs typeface="Aptos" panose="020B0004020202020204" pitchFamily="34" charset="0"/>
              </a:rPr>
              <a:t>).</a:t>
            </a:r>
            <a:r>
              <a:rPr lang="en-US" sz="2400" b="1" dirty="0">
                <a:solidFill>
                  <a:schemeClr val="tx1"/>
                </a:solidFill>
                <a:effectLst/>
                <a:latin typeface="Aptos"/>
                <a:ea typeface="Aptos" panose="020B0004020202020204" pitchFamily="34" charset="0"/>
                <a:cs typeface="Aptos" panose="020B0004020202020204" pitchFamily="34" charset="0"/>
              </a:rPr>
              <a:t> </a:t>
            </a:r>
            <a:r>
              <a:rPr lang="en-US" sz="2400" b="1" dirty="0">
                <a:solidFill>
                  <a:schemeClr val="tx1"/>
                </a:solidFill>
                <a:latin typeface="Aptos"/>
                <a:ea typeface="Aptos" panose="020B0004020202020204" pitchFamily="34" charset="0"/>
                <a:cs typeface="Aptos" panose="020B0004020202020204" pitchFamily="34" charset="0"/>
              </a:rPr>
              <a:t>They</a:t>
            </a:r>
            <a:r>
              <a:rPr lang="en-US" sz="2400" b="1" dirty="0">
                <a:solidFill>
                  <a:schemeClr val="tx1"/>
                </a:solidFill>
                <a:effectLst/>
                <a:latin typeface="Aptos"/>
                <a:ea typeface="Aptos" panose="020B0004020202020204" pitchFamily="34" charset="0"/>
                <a:cs typeface="Aptos" panose="020B0004020202020204" pitchFamily="34" charset="0"/>
              </a:rPr>
              <a:t> </a:t>
            </a:r>
            <a:r>
              <a:rPr lang="en-US" sz="2400" b="1" dirty="0">
                <a:solidFill>
                  <a:schemeClr val="tx1"/>
                </a:solidFill>
                <a:latin typeface="Aptos"/>
                <a:ea typeface="Aptos" panose="020B0004020202020204" pitchFamily="34" charset="0"/>
                <a:cs typeface="Aptos" panose="020B0004020202020204" pitchFamily="34" charset="0"/>
              </a:rPr>
              <a:t> </a:t>
            </a:r>
            <a:r>
              <a:rPr lang="en-US" sz="2400" b="1" dirty="0">
                <a:solidFill>
                  <a:schemeClr val="tx1"/>
                </a:solidFill>
                <a:effectLst/>
                <a:latin typeface="Aptos"/>
                <a:ea typeface="Aptos" panose="020B0004020202020204" pitchFamily="34" charset="0"/>
                <a:cs typeface="Aptos" panose="020B0004020202020204" pitchFamily="34" charset="0"/>
              </a:rPr>
              <a:t>review the changes and determine if the agency</a:t>
            </a:r>
            <a:r>
              <a:rPr lang="en-US" sz="2400" b="1" dirty="0">
                <a:solidFill>
                  <a:schemeClr val="tx1"/>
                </a:solidFill>
                <a:latin typeface="Aptos"/>
                <a:ea typeface="Aptos" panose="020B0004020202020204" pitchFamily="34" charset="0"/>
                <a:cs typeface="Aptos" panose="020B0004020202020204" pitchFamily="34" charset="0"/>
              </a:rPr>
              <a:t> must</a:t>
            </a:r>
            <a:r>
              <a:rPr lang="en-US" sz="2400" b="1" dirty="0">
                <a:solidFill>
                  <a:schemeClr val="tx1"/>
                </a:solidFill>
                <a:effectLst/>
                <a:latin typeface="Aptos"/>
                <a:ea typeface="Aptos" panose="020B0004020202020204" pitchFamily="34" charset="0"/>
                <a:cs typeface="Aptos" panose="020B0004020202020204" pitchFamily="34" charset="0"/>
              </a:rPr>
              <a:t> reapply for PASSPORT certification or if they can continue to provide services under the current PASSPORT certification. </a:t>
            </a:r>
            <a:endParaRPr lang="en-US" sz="2400" b="1" dirty="0">
              <a:solidFill>
                <a:schemeClr val="tx1"/>
              </a:solidFill>
              <a:latin typeface="Aptos"/>
            </a:endParaRPr>
          </a:p>
        </p:txBody>
      </p:sp>
      <p:sp>
        <p:nvSpPr>
          <p:cNvPr id="3" name="Text Placeholder 2">
            <a:extLst>
              <a:ext uri="{FF2B5EF4-FFF2-40B4-BE49-F238E27FC236}">
                <a16:creationId xmlns:a16="http://schemas.microsoft.com/office/drawing/2014/main" id="{FAB322EB-B570-23B8-CFB6-CE9765C99952}"/>
              </a:ext>
            </a:extLst>
          </p:cNvPr>
          <p:cNvSpPr>
            <a:spLocks noGrp="1"/>
          </p:cNvSpPr>
          <p:nvPr>
            <p:ph type="body" idx="1"/>
          </p:nvPr>
        </p:nvSpPr>
        <p:spPr>
          <a:xfrm>
            <a:off x="1775638" y="3726640"/>
            <a:ext cx="9728974" cy="1557741"/>
          </a:xfrm>
        </p:spPr>
        <p:txBody>
          <a:bodyPr>
            <a:normAutofit/>
          </a:bodyPr>
          <a:lstStyle/>
          <a:p>
            <a:r>
              <a:rPr lang="en-US" sz="2400" b="1" dirty="0">
                <a:solidFill>
                  <a:schemeClr val="tx1"/>
                </a:solidFill>
                <a:effectLst/>
                <a:latin typeface="Aptos"/>
                <a:ea typeface="Aptos" panose="020B0004020202020204" pitchFamily="34" charset="0"/>
                <a:cs typeface="Aptos" panose="020B0004020202020204" pitchFamily="34" charset="0"/>
              </a:rPr>
              <a:t>ODA</a:t>
            </a:r>
            <a:r>
              <a:rPr lang="en-US" sz="2400" b="1" dirty="0">
                <a:solidFill>
                  <a:schemeClr val="tx1"/>
                </a:solidFill>
                <a:latin typeface="Aptos"/>
                <a:ea typeface="Aptos" panose="020B0004020202020204" pitchFamily="34" charset="0"/>
                <a:cs typeface="Aptos" panose="020B0004020202020204" pitchFamily="34" charset="0"/>
              </a:rPr>
              <a:t> </a:t>
            </a:r>
            <a:r>
              <a:rPr lang="en-US" sz="2400" b="1" dirty="0">
                <a:solidFill>
                  <a:schemeClr val="tx1"/>
                </a:solidFill>
                <a:effectLst/>
                <a:latin typeface="Aptos"/>
                <a:ea typeface="Aptos" panose="020B0004020202020204" pitchFamily="34" charset="0"/>
                <a:cs typeface="Aptos" panose="020B0004020202020204" pitchFamily="34" charset="0"/>
              </a:rPr>
              <a:t> </a:t>
            </a:r>
            <a:r>
              <a:rPr lang="en-US" sz="2400" b="1" dirty="0">
                <a:solidFill>
                  <a:schemeClr val="tx1"/>
                </a:solidFill>
                <a:latin typeface="Aptos"/>
                <a:ea typeface="Aptos" panose="020B0004020202020204" pitchFamily="34" charset="0"/>
                <a:cs typeface="Aptos" panose="020B0004020202020204" pitchFamily="34" charset="0"/>
              </a:rPr>
              <a:t>requirements of notification for changes in ownership structure are found here:</a:t>
            </a:r>
            <a:r>
              <a:rPr lang="en-US" sz="2400" b="1" dirty="0">
                <a:solidFill>
                  <a:schemeClr val="tx1"/>
                </a:solidFill>
                <a:effectLst/>
                <a:latin typeface="Aptos"/>
                <a:ea typeface="Aptos" panose="020B0004020202020204" pitchFamily="34" charset="0"/>
                <a:cs typeface="Aptos" panose="020B0004020202020204" pitchFamily="34" charset="0"/>
              </a:rPr>
              <a:t> </a:t>
            </a:r>
            <a:r>
              <a:rPr lang="en-US" sz="2400" b="1" u="sng" dirty="0">
                <a:solidFill>
                  <a:srgbClr val="FF0000"/>
                </a:solidFill>
                <a:effectLst/>
                <a:latin typeface="Aptos"/>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OAC | PASSPORT Rule 173-39-03.2</a:t>
            </a:r>
            <a:r>
              <a:rPr lang="en-US" sz="2400" b="1" dirty="0">
                <a:solidFill>
                  <a:srgbClr val="FF0000"/>
                </a:solidFill>
                <a:effectLst/>
                <a:latin typeface="Aptos"/>
                <a:ea typeface="Aptos" panose="020B0004020202020204" pitchFamily="34" charset="0"/>
                <a:cs typeface="Aptos" panose="020B0004020202020204" pitchFamily="34" charset="0"/>
              </a:rPr>
              <a:t> </a:t>
            </a:r>
            <a:endParaRPr lang="en-US" sz="2400" b="1" dirty="0">
              <a:solidFill>
                <a:schemeClr val="tx1"/>
              </a:solidFill>
              <a:latin typeface="Aptos"/>
              <a:ea typeface="Aptos" panose="020B0004020202020204" pitchFamily="34" charset="0"/>
              <a:cs typeface="Aptos" panose="020B0004020202020204" pitchFamily="34" charset="0"/>
            </a:endParaRPr>
          </a:p>
          <a:p>
            <a:r>
              <a:rPr lang="en-US" sz="2400" b="1" dirty="0">
                <a:solidFill>
                  <a:schemeClr val="tx1"/>
                </a:solidFill>
                <a:effectLst/>
                <a:latin typeface="Aptos"/>
                <a:ea typeface="Aptos" panose="020B0004020202020204" pitchFamily="34" charset="0"/>
                <a:cs typeface="Aptos" panose="020B0004020202020204" pitchFamily="34" charset="0"/>
              </a:rPr>
              <a:t>(click </a:t>
            </a:r>
            <a:r>
              <a:rPr lang="en-US" sz="2400" b="1" dirty="0">
                <a:solidFill>
                  <a:schemeClr val="tx1"/>
                </a:solidFill>
                <a:latin typeface="Aptos"/>
                <a:ea typeface="Aptos" panose="020B0004020202020204" pitchFamily="34" charset="0"/>
                <a:cs typeface="Aptos" panose="020B0004020202020204" pitchFamily="34" charset="0"/>
              </a:rPr>
              <a:t>red</a:t>
            </a:r>
            <a:r>
              <a:rPr lang="en-US" sz="2400" b="1" dirty="0">
                <a:solidFill>
                  <a:schemeClr val="tx1"/>
                </a:solidFill>
                <a:effectLst/>
                <a:latin typeface="Aptos"/>
                <a:ea typeface="Aptos" panose="020B0004020202020204" pitchFamily="34" charset="0"/>
                <a:cs typeface="Aptos" panose="020B0004020202020204" pitchFamily="34" charset="0"/>
              </a:rPr>
              <a:t> link to be taken to the rule online). </a:t>
            </a:r>
            <a:endParaRPr lang="en-US" sz="2400" b="1">
              <a:solidFill>
                <a:schemeClr val="tx1"/>
              </a:solidFill>
              <a:latin typeface="Aptos"/>
            </a:endParaRPr>
          </a:p>
        </p:txBody>
      </p:sp>
      <p:pic>
        <p:nvPicPr>
          <p:cNvPr id="5" name="Picture 4" descr="A black background with white text">
            <a:extLst>
              <a:ext uri="{FF2B5EF4-FFF2-40B4-BE49-F238E27FC236}">
                <a16:creationId xmlns:a16="http://schemas.microsoft.com/office/drawing/2014/main" id="{F5A77B1F-76AC-CA36-771E-770EADC9C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1713" y="5916073"/>
            <a:ext cx="785797" cy="664653"/>
          </a:xfrm>
          <a:prstGeom prst="rect">
            <a:avLst/>
          </a:prstGeom>
        </p:spPr>
      </p:pic>
      <p:pic>
        <p:nvPicPr>
          <p:cNvPr id="10" name="Audio 9">
            <a:hlinkClick r:id="" action="ppaction://media"/>
            <a:extLst>
              <a:ext uri="{FF2B5EF4-FFF2-40B4-BE49-F238E27FC236}">
                <a16:creationId xmlns:a16="http://schemas.microsoft.com/office/drawing/2014/main" id="{51D97DC8-58D8-84ED-B3C1-2ADA291A2D3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88062760"/>
      </p:ext>
    </p:extLst>
  </p:cSld>
  <p:clrMapOvr>
    <a:masterClrMapping/>
  </p:clrMapOvr>
  <mc:AlternateContent xmlns:mc="http://schemas.openxmlformats.org/markup-compatibility/2006" xmlns:p14="http://schemas.microsoft.com/office/powerpoint/2010/main">
    <mc:Choice Requires="p14">
      <p:transition spd="slow" p14:dur="2000" advTm="41274"/>
    </mc:Choice>
    <mc:Fallback xmlns="">
      <p:transition spd="slow" advTm="41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F2EA-8EF6-3BB9-DD0C-0C391AC14A8C}"/>
              </a:ext>
            </a:extLst>
          </p:cNvPr>
          <p:cNvSpPr>
            <a:spLocks noGrp="1"/>
          </p:cNvSpPr>
          <p:nvPr>
            <p:ph type="title"/>
          </p:nvPr>
        </p:nvSpPr>
        <p:spPr>
          <a:xfrm>
            <a:off x="1949166" y="624110"/>
            <a:ext cx="6743928" cy="1280890"/>
          </a:xfrm>
        </p:spPr>
        <p:txBody>
          <a:bodyPr/>
          <a:lstStyle/>
          <a:p>
            <a:r>
              <a:rPr lang="en-US" b="1" dirty="0">
                <a:latin typeface="Aptos"/>
              </a:rPr>
              <a:t>Notification of ODA</a:t>
            </a:r>
          </a:p>
        </p:txBody>
      </p:sp>
      <p:sp>
        <p:nvSpPr>
          <p:cNvPr id="3" name="TextBox 2">
            <a:extLst>
              <a:ext uri="{FF2B5EF4-FFF2-40B4-BE49-F238E27FC236}">
                <a16:creationId xmlns:a16="http://schemas.microsoft.com/office/drawing/2014/main" id="{AEDCEE1B-5221-005F-0EDC-3F8B441BF692}"/>
              </a:ext>
            </a:extLst>
          </p:cNvPr>
          <p:cNvSpPr txBox="1"/>
          <p:nvPr/>
        </p:nvSpPr>
        <p:spPr>
          <a:xfrm>
            <a:off x="1637274" y="3001618"/>
            <a:ext cx="87220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ptos"/>
              </a:rPr>
              <a:t>Email the following information to ODA at </a:t>
            </a:r>
            <a:endParaRPr lang="en-US" sz="2400" dirty="0">
              <a:solidFill>
                <a:srgbClr val="000000"/>
              </a:solidFill>
              <a:latin typeface="Century Gothic" panose="020B0502020202020204"/>
              <a:cs typeface="Segoe UI"/>
            </a:endParaRPr>
          </a:p>
          <a:p>
            <a:pPr algn="ctr"/>
            <a:endParaRPr lang="en-US" sz="2400" b="1" u="sng" dirty="0">
              <a:solidFill>
                <a:srgbClr val="000000"/>
              </a:solidFill>
              <a:latin typeface="Aptos"/>
              <a:cs typeface="Segoe UI"/>
            </a:endParaRPr>
          </a:p>
          <a:p>
            <a:pPr algn="ctr"/>
            <a:r>
              <a:rPr lang="en-US" sz="2400" b="1" dirty="0">
                <a:solidFill>
                  <a:srgbClr val="FF0000"/>
                </a:solidFill>
                <a:latin typeface="Aptos"/>
                <a:cs typeface="Segoe UI"/>
              </a:rPr>
              <a:t>Provider_Enrollment@age.ohio.gov</a:t>
            </a:r>
            <a:r>
              <a:rPr lang="en-US" sz="2400" b="1" dirty="0">
                <a:solidFill>
                  <a:srgbClr val="FF0000"/>
                </a:solidFill>
                <a:latin typeface="Aptos"/>
              </a:rPr>
              <a:t> </a:t>
            </a:r>
            <a:endParaRPr lang="en-US" sz="2400">
              <a:latin typeface="Century Gothic" panose="020B0502020202020204"/>
            </a:endParaRPr>
          </a:p>
          <a:p>
            <a:pPr algn="ctr"/>
            <a:endParaRPr lang="en-US" sz="2400" b="1" dirty="0">
              <a:solidFill>
                <a:srgbClr val="FF0000"/>
              </a:solidFill>
              <a:latin typeface="Aptos"/>
            </a:endParaRPr>
          </a:p>
          <a:p>
            <a:pPr algn="ctr"/>
            <a:r>
              <a:rPr lang="en-US" sz="2400" b="1" dirty="0">
                <a:latin typeface="Aptos"/>
              </a:rPr>
              <a:t>no later than 45 days before the change is to occur</a:t>
            </a:r>
            <a:endParaRPr lang="en-US" sz="2400" dirty="0">
              <a:latin typeface="Aptos"/>
            </a:endParaRPr>
          </a:p>
        </p:txBody>
      </p:sp>
      <p:sp>
        <p:nvSpPr>
          <p:cNvPr id="4" name="TextBox 3">
            <a:extLst>
              <a:ext uri="{FF2B5EF4-FFF2-40B4-BE49-F238E27FC236}">
                <a16:creationId xmlns:a16="http://schemas.microsoft.com/office/drawing/2014/main" id="{21FC4D59-9994-32BE-045B-17CCBF06FDFF}"/>
              </a:ext>
            </a:extLst>
          </p:cNvPr>
          <p:cNvSpPr txBox="1"/>
          <p:nvPr/>
        </p:nvSpPr>
        <p:spPr>
          <a:xfrm>
            <a:off x="1110613" y="1675829"/>
            <a:ext cx="1073848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ptos"/>
              </a:rPr>
              <a:t>Changes in ownership structure (name change, ownership interest change, LLC to INC, etc.) </a:t>
            </a:r>
            <a:r>
              <a:rPr lang="en-US" sz="2400" b="1" u="sng" dirty="0">
                <a:latin typeface="Aptos"/>
              </a:rPr>
              <a:t>require</a:t>
            </a:r>
            <a:r>
              <a:rPr lang="en-US" sz="2400" b="1" dirty="0">
                <a:latin typeface="Aptos"/>
              </a:rPr>
              <a:t> notification to  the Ohio Department of Aging</a:t>
            </a:r>
            <a:endParaRPr lang="en-US" dirty="0"/>
          </a:p>
        </p:txBody>
      </p:sp>
      <p:pic>
        <p:nvPicPr>
          <p:cNvPr id="6" name="Picture 5" descr="A black background with white text">
            <a:extLst>
              <a:ext uri="{FF2B5EF4-FFF2-40B4-BE49-F238E27FC236}">
                <a16:creationId xmlns:a16="http://schemas.microsoft.com/office/drawing/2014/main" id="{F38276E4-B9C9-3F98-9C36-9CF8D9A7D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2387" y="5966519"/>
            <a:ext cx="785797" cy="664653"/>
          </a:xfrm>
          <a:prstGeom prst="rect">
            <a:avLst/>
          </a:prstGeom>
        </p:spPr>
      </p:pic>
      <p:pic>
        <p:nvPicPr>
          <p:cNvPr id="10" name="Audio 9">
            <a:hlinkClick r:id="" action="ppaction://media"/>
            <a:extLst>
              <a:ext uri="{FF2B5EF4-FFF2-40B4-BE49-F238E27FC236}">
                <a16:creationId xmlns:a16="http://schemas.microsoft.com/office/drawing/2014/main" id="{35ED2348-E850-BECE-A9D0-89557B521DF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13779526"/>
      </p:ext>
    </p:extLst>
  </p:cSld>
  <p:clrMapOvr>
    <a:masterClrMapping/>
  </p:clrMapOvr>
  <mc:AlternateContent xmlns:mc="http://schemas.openxmlformats.org/markup-compatibility/2006" xmlns:p14="http://schemas.microsoft.com/office/powerpoint/2010/main">
    <mc:Choice Requires="p14">
      <p:transition spd="slow" p14:dur="2000" advTm="24035"/>
    </mc:Choice>
    <mc:Fallback xmlns="">
      <p:transition spd="slow" advTm="24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D9065-4592-D966-3D78-09F2A9750E70}"/>
              </a:ext>
            </a:extLst>
          </p:cNvPr>
          <p:cNvSpPr>
            <a:spLocks noGrp="1"/>
          </p:cNvSpPr>
          <p:nvPr>
            <p:ph type="title"/>
          </p:nvPr>
        </p:nvSpPr>
        <p:spPr>
          <a:xfrm>
            <a:off x="1714967" y="292806"/>
            <a:ext cx="9663976" cy="5952565"/>
          </a:xfrm>
        </p:spPr>
        <p:txBody>
          <a:bodyPr>
            <a:normAutofit fontScale="90000"/>
          </a:bodyPr>
          <a:lstStyle/>
          <a:p>
            <a:pPr marL="914400" lvl="2" algn="l"/>
            <a:endParaRPr lang="en-US" sz="1900" b="1" dirty="0">
              <a:solidFill>
                <a:schemeClr val="tx1"/>
              </a:solidFill>
              <a:latin typeface="Arial"/>
              <a:ea typeface="+mj-ea"/>
              <a:cs typeface="Arial"/>
            </a:endParaRPr>
          </a:p>
          <a:p>
            <a:br>
              <a:rPr lang="en-US" sz="2200" b="1" dirty="0">
                <a:solidFill>
                  <a:schemeClr val="tx1"/>
                </a:solidFill>
              </a:rPr>
            </a:br>
            <a:r>
              <a:rPr lang="en-US" sz="2400" b="1" kern="0" dirty="0">
                <a:solidFill>
                  <a:schemeClr val="accent1">
                    <a:lumMod val="75000"/>
                  </a:schemeClr>
                </a:solidFill>
                <a:latin typeface="Aptos"/>
                <a:cs typeface="Calibri"/>
              </a:rPr>
              <a:t>Step 1: Notify ODA</a:t>
            </a:r>
            <a:br>
              <a:rPr lang="en-US" sz="2000" b="1" kern="0" dirty="0">
                <a:solidFill>
                  <a:schemeClr val="accent1">
                    <a:lumMod val="75000"/>
                  </a:schemeClr>
                </a:solidFill>
                <a:latin typeface="Aptos"/>
                <a:cs typeface="Calibri"/>
              </a:rPr>
            </a:br>
            <a:br>
              <a:rPr lang="en-US" sz="2000" b="1" kern="0" dirty="0">
                <a:latin typeface="Aptos"/>
                <a:cs typeface="Calibri"/>
              </a:rPr>
            </a:br>
            <a:br>
              <a:rPr lang="en-US" sz="2000" b="1" dirty="0">
                <a:latin typeface="Aptos"/>
              </a:rPr>
            </a:br>
            <a:r>
              <a:rPr lang="en-US" sz="2000" b="1" kern="0" dirty="0">
                <a:solidFill>
                  <a:srgbClr val="000000"/>
                </a:solidFill>
                <a:latin typeface="Aptos"/>
                <a:cs typeface="Calibri"/>
              </a:rPr>
              <a:t>The provider’s current owner(s) shall notify ODA via </a:t>
            </a:r>
            <a:r>
              <a:rPr lang="en-US" sz="2000" b="1" kern="0" dirty="0">
                <a:solidFill>
                  <a:schemeClr val="tx1"/>
                </a:solidFill>
                <a:latin typeface="Aptos"/>
              </a:rPr>
              <a:t>email,  including a notarized statement of the following information as applicable:</a:t>
            </a:r>
          </a:p>
          <a:p>
            <a:pPr lvl="2" algn="l"/>
            <a:endParaRPr lang="en-US" sz="2000" dirty="0">
              <a:latin typeface="Aptos"/>
            </a:endParaRPr>
          </a:p>
          <a:p>
            <a:pPr marL="285750" indent="-285750" algn="l">
              <a:buFont typeface="Arial"/>
              <a:buChar char="•"/>
            </a:pPr>
            <a:r>
              <a:rPr lang="en-US" sz="2000" b="1" kern="0" dirty="0">
                <a:solidFill>
                  <a:srgbClr val="000000"/>
                </a:solidFill>
                <a:latin typeface="Aptos"/>
                <a:cs typeface="Arial"/>
              </a:rPr>
              <a:t>Current legal name of the provider undergoing the </a:t>
            </a:r>
            <a:r>
              <a:rPr lang="en-US" sz="2000" b="1" kern="0" dirty="0">
                <a:solidFill>
                  <a:schemeClr val="tx1"/>
                </a:solidFill>
                <a:latin typeface="Aptos"/>
              </a:rPr>
              <a:t>change</a:t>
            </a:r>
            <a:r>
              <a:rPr lang="en-US" sz="2000" kern="0" dirty="0">
                <a:latin typeface="Aptos"/>
                <a:cs typeface="Arial"/>
              </a:rPr>
              <a:t> </a:t>
            </a:r>
            <a:endParaRPr lang="en-US" sz="2000" dirty="0">
              <a:latin typeface="Aptos"/>
            </a:endParaRPr>
          </a:p>
          <a:p>
            <a:pPr marL="285750" indent="-285750" algn="l">
              <a:buFont typeface="Arial"/>
              <a:buChar char="•"/>
            </a:pPr>
            <a:r>
              <a:rPr lang="en-US" sz="2000" b="1" kern="0" dirty="0">
                <a:solidFill>
                  <a:srgbClr val="000000"/>
                </a:solidFill>
                <a:latin typeface="Aptos"/>
                <a:cs typeface="Arial"/>
              </a:rPr>
              <a:t>Name of each owner and their legal authorized agent if any </a:t>
            </a:r>
            <a:r>
              <a:rPr lang="en-US" sz="2000" b="1" kern="0" dirty="0">
                <a:solidFill>
                  <a:schemeClr val="tx1"/>
                </a:solidFill>
                <a:latin typeface="Aptos"/>
              </a:rPr>
              <a:t>assigned</a:t>
            </a:r>
            <a:r>
              <a:rPr lang="en-US" sz="2000" kern="0" dirty="0">
                <a:latin typeface="Aptos"/>
                <a:cs typeface="Arial"/>
              </a:rPr>
              <a:t> </a:t>
            </a:r>
            <a:endParaRPr lang="en-US" sz="2000" dirty="0">
              <a:latin typeface="Aptos"/>
            </a:endParaRPr>
          </a:p>
          <a:p>
            <a:pPr marL="285750" indent="-285750">
              <a:buFont typeface="Arial"/>
              <a:buChar char="•"/>
            </a:pPr>
            <a:r>
              <a:rPr lang="en-US" sz="2000" b="1" kern="0" dirty="0">
                <a:solidFill>
                  <a:srgbClr val="000000"/>
                </a:solidFill>
                <a:latin typeface="Aptos"/>
                <a:cs typeface="Arial"/>
              </a:rPr>
              <a:t>Medicaid number and NPI of the provider after change, if known.  This must be </a:t>
            </a:r>
            <a:r>
              <a:rPr lang="en-US" sz="2000" b="1" kern="0" dirty="0">
                <a:solidFill>
                  <a:schemeClr val="tx1"/>
                </a:solidFill>
                <a:latin typeface="Aptos"/>
              </a:rPr>
              <a:t>given to ODA as soon as the information is known.</a:t>
            </a:r>
            <a:r>
              <a:rPr lang="en-US" sz="2000" kern="0" dirty="0">
                <a:latin typeface="Aptos"/>
                <a:cs typeface="Arial"/>
              </a:rPr>
              <a:t> </a:t>
            </a:r>
            <a:endParaRPr lang="en-US" sz="2000" dirty="0">
              <a:latin typeface="Aptos"/>
            </a:endParaRPr>
          </a:p>
          <a:p>
            <a:pPr marL="285750" indent="-285750" algn="l">
              <a:buFont typeface="Arial"/>
              <a:buChar char="•"/>
            </a:pPr>
            <a:r>
              <a:rPr lang="en-US" sz="2000" b="1" kern="0" dirty="0">
                <a:solidFill>
                  <a:srgbClr val="000000"/>
                </a:solidFill>
                <a:latin typeface="Aptos"/>
                <a:cs typeface="Arial"/>
              </a:rPr>
              <a:t>What the change is to the provider – for example legal name </a:t>
            </a:r>
            <a:r>
              <a:rPr lang="en-US" sz="2000" b="1" kern="0" dirty="0">
                <a:solidFill>
                  <a:schemeClr val="tx1"/>
                </a:solidFill>
                <a:latin typeface="Aptos"/>
              </a:rPr>
              <a:t>change</a:t>
            </a:r>
            <a:r>
              <a:rPr lang="en-US" sz="2000" kern="0" dirty="0">
                <a:latin typeface="Aptos"/>
                <a:cs typeface="Arial"/>
              </a:rPr>
              <a:t> </a:t>
            </a:r>
            <a:endParaRPr lang="en-US" sz="2000" dirty="0">
              <a:latin typeface="Aptos"/>
            </a:endParaRPr>
          </a:p>
          <a:p>
            <a:pPr marL="285750" indent="-285750">
              <a:buFont typeface="Arial"/>
              <a:buChar char="•"/>
            </a:pPr>
            <a:r>
              <a:rPr lang="en-US" sz="2000" b="1" kern="0" dirty="0">
                <a:solidFill>
                  <a:srgbClr val="000000"/>
                </a:solidFill>
                <a:latin typeface="Aptos"/>
                <a:cs typeface="Arial"/>
              </a:rPr>
              <a:t>Date the change is to take </a:t>
            </a:r>
            <a:r>
              <a:rPr lang="en-US" sz="2000" b="1" kern="0" dirty="0">
                <a:solidFill>
                  <a:schemeClr val="tx1"/>
                </a:solidFill>
                <a:latin typeface="Aptos"/>
              </a:rPr>
              <a:t>place</a:t>
            </a:r>
            <a:endParaRPr lang="en-US" sz="2000" kern="0" dirty="0">
              <a:solidFill>
                <a:schemeClr val="tx1"/>
              </a:solidFill>
              <a:latin typeface="Aptos"/>
              <a:cs typeface="Arial"/>
            </a:endParaRPr>
          </a:p>
          <a:p>
            <a:pPr marL="285750" indent="-285750">
              <a:buFont typeface="Arial"/>
              <a:buChar char="•"/>
            </a:pPr>
            <a:r>
              <a:rPr lang="en-US" sz="2000" b="1" kern="0" dirty="0">
                <a:solidFill>
                  <a:srgbClr val="000000"/>
                </a:solidFill>
                <a:latin typeface="Aptos"/>
                <a:cs typeface="Arial"/>
              </a:rPr>
              <a:t>State if the change will require a change in FEIN/tax ID,  NPI, and/or Secretary </a:t>
            </a:r>
            <a:r>
              <a:rPr lang="en-US" sz="2000" b="1" kern="0" dirty="0">
                <a:solidFill>
                  <a:schemeClr val="tx1"/>
                </a:solidFill>
                <a:latin typeface="Aptos"/>
              </a:rPr>
              <a:t>of State certification </a:t>
            </a:r>
            <a:r>
              <a:rPr lang="en-US" sz="2000" kern="0" dirty="0">
                <a:latin typeface="Aptos"/>
                <a:cs typeface="Arial"/>
              </a:rPr>
              <a:t> </a:t>
            </a:r>
          </a:p>
          <a:p>
            <a:pPr marL="342900" indent="-342900">
              <a:buFont typeface="Arial"/>
              <a:buChar char="•"/>
            </a:pPr>
            <a:r>
              <a:rPr lang="en-US" sz="2000" b="1" kern="0" dirty="0">
                <a:solidFill>
                  <a:srgbClr val="000000"/>
                </a:solidFill>
                <a:latin typeface="Aptos"/>
                <a:cs typeface="Arial"/>
              </a:rPr>
              <a:t>Signature of the owner(s</a:t>
            </a:r>
            <a:r>
              <a:rPr lang="en-US" sz="2000" b="1" kern="0" dirty="0">
                <a:solidFill>
                  <a:schemeClr val="tx1"/>
                </a:solidFill>
                <a:latin typeface="Aptos"/>
              </a:rPr>
              <a:t>)</a:t>
            </a:r>
            <a:br>
              <a:rPr lang="en-US" sz="2000" b="1" kern="0" dirty="0">
                <a:solidFill>
                  <a:schemeClr val="tx1"/>
                </a:solidFill>
                <a:latin typeface="Aptos"/>
                <a:ea typeface="+mj-lt"/>
                <a:cs typeface="+mj-lt"/>
              </a:rPr>
            </a:br>
            <a:endParaRPr lang="en-US" sz="2000" b="1" kern="0" dirty="0">
              <a:solidFill>
                <a:srgbClr val="262626"/>
              </a:solidFill>
              <a:latin typeface="Aptos"/>
            </a:endParaRPr>
          </a:p>
          <a:p>
            <a:pPr marL="914400" lvl="2" algn="l"/>
            <a:br>
              <a:rPr lang="en-US" sz="2000" b="1" dirty="0">
                <a:latin typeface="Aptos"/>
              </a:rPr>
            </a:br>
            <a:br>
              <a:rPr lang="en-US" sz="2000" b="1" dirty="0">
                <a:latin typeface="Aptos"/>
                <a:ea typeface="+mj-ea"/>
                <a:cs typeface="+mj-cs"/>
              </a:rPr>
            </a:br>
            <a:br>
              <a:rPr lang="en-US" sz="2000" b="1" dirty="0">
                <a:latin typeface="Aptos"/>
                <a:ea typeface="+mj-ea"/>
                <a:cs typeface="+mj-cs"/>
              </a:rPr>
            </a:br>
            <a:br>
              <a:rPr lang="en-US" sz="2000" dirty="0">
                <a:latin typeface="Aptos"/>
                <a:ea typeface="+mj-ea"/>
                <a:cs typeface="+mj-cs"/>
              </a:rPr>
            </a:br>
            <a:endParaRPr lang="en-US" sz="2000" b="1" dirty="0">
              <a:latin typeface="Aptos"/>
              <a:ea typeface="+mj-lt"/>
              <a:cs typeface="+mj-lt"/>
            </a:endParaRPr>
          </a:p>
        </p:txBody>
      </p:sp>
      <p:pic>
        <p:nvPicPr>
          <p:cNvPr id="3" name="Picture 2" descr="A black background with white text">
            <a:extLst>
              <a:ext uri="{FF2B5EF4-FFF2-40B4-BE49-F238E27FC236}">
                <a16:creationId xmlns:a16="http://schemas.microsoft.com/office/drawing/2014/main" id="{E80FF8DF-A07D-3F1F-BE7A-311B7D2A2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225" y="6009049"/>
            <a:ext cx="785797" cy="664653"/>
          </a:xfrm>
          <a:prstGeom prst="rect">
            <a:avLst/>
          </a:prstGeom>
        </p:spPr>
      </p:pic>
      <p:pic>
        <p:nvPicPr>
          <p:cNvPr id="20" name="Audio 19">
            <a:hlinkClick r:id="" action="ppaction://media"/>
            <a:extLst>
              <a:ext uri="{FF2B5EF4-FFF2-40B4-BE49-F238E27FC236}">
                <a16:creationId xmlns:a16="http://schemas.microsoft.com/office/drawing/2014/main" id="{0607100C-3602-B780-7AEB-70416C76C64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27283671"/>
      </p:ext>
    </p:extLst>
  </p:cSld>
  <p:clrMapOvr>
    <a:masterClrMapping/>
  </p:clrMapOvr>
  <mc:AlternateContent xmlns:mc="http://schemas.openxmlformats.org/markup-compatibility/2006" xmlns:p14="http://schemas.microsoft.com/office/powerpoint/2010/main">
    <mc:Choice Requires="p14">
      <p:transition spd="slow" p14:dur="2000" advTm="58887"/>
    </mc:Choice>
    <mc:Fallback xmlns="">
      <p:transition spd="slow" advTm="58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826B-6BB6-9B44-854E-01901B1A17D5}"/>
              </a:ext>
            </a:extLst>
          </p:cNvPr>
          <p:cNvSpPr>
            <a:spLocks noGrp="1"/>
          </p:cNvSpPr>
          <p:nvPr>
            <p:ph type="title"/>
          </p:nvPr>
        </p:nvSpPr>
        <p:spPr>
          <a:xfrm>
            <a:off x="1774662" y="901262"/>
            <a:ext cx="9729951" cy="4595771"/>
          </a:xfrm>
        </p:spPr>
        <p:txBody>
          <a:bodyPr vert="horz" lIns="91440" tIns="45720" rIns="91440" bIns="45720" rtlCol="0" anchor="t">
            <a:normAutofit/>
          </a:bodyPr>
          <a:lstStyle/>
          <a:p>
            <a:pPr marL="285750" indent="-285750">
              <a:buFont typeface="Arial"/>
              <a:buChar char="•"/>
            </a:pPr>
            <a:r>
              <a:rPr lang="en-US" sz="1800" b="1" dirty="0">
                <a:latin typeface="Aptos"/>
                <a:ea typeface="+mj-lt"/>
                <a:cs typeface="+mj-lt"/>
              </a:rPr>
              <a:t>The following information about each new owner(s):</a:t>
            </a:r>
            <a:endParaRPr lang="en-US" sz="1800" b="1" dirty="0">
              <a:latin typeface="Aptos"/>
            </a:endParaRPr>
          </a:p>
          <a:p>
            <a:pPr>
              <a:spcBef>
                <a:spcPts val="0"/>
              </a:spcBef>
            </a:pPr>
            <a:r>
              <a:rPr lang="en-US" sz="1800" b="1" dirty="0">
                <a:latin typeface="Aptos"/>
                <a:ea typeface="+mj-lt"/>
                <a:cs typeface="+mj-lt"/>
              </a:rPr>
              <a:t>  - Name.</a:t>
            </a:r>
            <a:endParaRPr lang="en-US" sz="1800" b="1" dirty="0">
              <a:latin typeface="Aptos"/>
            </a:endParaRPr>
          </a:p>
          <a:p>
            <a:pPr>
              <a:spcBef>
                <a:spcPts val="0"/>
              </a:spcBef>
            </a:pPr>
            <a:r>
              <a:rPr lang="en-US" sz="1800" b="1" dirty="0">
                <a:latin typeface="Aptos"/>
                <a:ea typeface="+mj-lt"/>
                <a:cs typeface="+mj-lt"/>
              </a:rPr>
              <a:t>  - Date of birth.</a:t>
            </a:r>
            <a:endParaRPr lang="en-US" sz="1800" b="1" dirty="0">
              <a:latin typeface="Aptos"/>
            </a:endParaRPr>
          </a:p>
          <a:p>
            <a:pPr>
              <a:spcBef>
                <a:spcPts val="0"/>
              </a:spcBef>
            </a:pPr>
            <a:r>
              <a:rPr lang="en-US" sz="1800" b="1" dirty="0">
                <a:latin typeface="Aptos"/>
                <a:ea typeface="+mj-lt"/>
                <a:cs typeface="+mj-lt"/>
              </a:rPr>
              <a:t>  - Social security number.</a:t>
            </a:r>
            <a:endParaRPr lang="en-US" sz="1800" b="1" dirty="0">
              <a:latin typeface="Aptos"/>
            </a:endParaRPr>
          </a:p>
          <a:p>
            <a:pPr>
              <a:spcBef>
                <a:spcPts val="0"/>
              </a:spcBef>
            </a:pPr>
            <a:r>
              <a:rPr lang="en-US" sz="1800" b="1" dirty="0">
                <a:latin typeface="Aptos"/>
                <a:ea typeface="+mj-lt"/>
                <a:cs typeface="+mj-lt"/>
              </a:rPr>
              <a:t>  - Percentage of ownership or control in the provider.</a:t>
            </a:r>
            <a:endParaRPr lang="en-US" sz="1800" b="1" dirty="0">
              <a:latin typeface="Aptos"/>
            </a:endParaRPr>
          </a:p>
          <a:p>
            <a:r>
              <a:rPr lang="en-US" sz="1800" b="1" dirty="0">
                <a:latin typeface="Aptos"/>
                <a:ea typeface="+mj-lt"/>
                <a:cs typeface="+mj-lt"/>
              </a:rPr>
              <a:t>  - Whether each new owner has been a resident of Ohio for the five-year period  	 	immediately preceding the date of the change of ownership interest.</a:t>
            </a:r>
            <a:endParaRPr lang="en-US" sz="1800" b="1" dirty="0">
              <a:latin typeface="Aptos"/>
            </a:endParaRPr>
          </a:p>
        </p:txBody>
      </p:sp>
      <p:sp>
        <p:nvSpPr>
          <p:cNvPr id="3" name="Text Placeholder 2">
            <a:extLst>
              <a:ext uri="{FF2B5EF4-FFF2-40B4-BE49-F238E27FC236}">
                <a16:creationId xmlns:a16="http://schemas.microsoft.com/office/drawing/2014/main" id="{C59BAB80-3122-C7CB-75AE-E96A2ABA216A}"/>
              </a:ext>
            </a:extLst>
          </p:cNvPr>
          <p:cNvSpPr>
            <a:spLocks noGrp="1"/>
          </p:cNvSpPr>
          <p:nvPr>
            <p:ph type="body" sz="half" idx="2"/>
          </p:nvPr>
        </p:nvSpPr>
        <p:spPr>
          <a:xfrm>
            <a:off x="1774663" y="3429000"/>
            <a:ext cx="8642676" cy="2981463"/>
          </a:xfrm>
        </p:spPr>
        <p:txBody>
          <a:bodyPr>
            <a:normAutofit/>
          </a:bodyPr>
          <a:lstStyle/>
          <a:p>
            <a:pPr algn="ctr"/>
            <a:r>
              <a:rPr lang="en-US" b="1" dirty="0">
                <a:solidFill>
                  <a:schemeClr val="accent1">
                    <a:lumMod val="75000"/>
                  </a:schemeClr>
                </a:solidFill>
                <a:ea typeface="+mn-lt"/>
                <a:cs typeface="+mn-lt"/>
              </a:rPr>
              <a:t>		In the event that not all information is available at the time of the required written notice, the current owner(s) must continue supplying supporting information to ODA until all the required information is received.</a:t>
            </a:r>
            <a:endParaRPr lang="en-US" dirty="0">
              <a:solidFill>
                <a:schemeClr val="accent1">
                  <a:lumMod val="75000"/>
                </a:schemeClr>
              </a:solidFill>
            </a:endParaRPr>
          </a:p>
        </p:txBody>
      </p:sp>
      <p:pic>
        <p:nvPicPr>
          <p:cNvPr id="4" name="Picture 3" descr="A black background with white text">
            <a:extLst>
              <a:ext uri="{FF2B5EF4-FFF2-40B4-BE49-F238E27FC236}">
                <a16:creationId xmlns:a16="http://schemas.microsoft.com/office/drawing/2014/main" id="{37DEECCE-306E-0594-E271-BB343B5B4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8741" y="5594380"/>
            <a:ext cx="785797" cy="664653"/>
          </a:xfrm>
          <a:prstGeom prst="rect">
            <a:avLst/>
          </a:prstGeom>
        </p:spPr>
      </p:pic>
      <p:pic>
        <p:nvPicPr>
          <p:cNvPr id="13" name="Audio 12">
            <a:hlinkClick r:id="" action="ppaction://media"/>
            <a:extLst>
              <a:ext uri="{FF2B5EF4-FFF2-40B4-BE49-F238E27FC236}">
                <a16:creationId xmlns:a16="http://schemas.microsoft.com/office/drawing/2014/main" id="{4EB4D6C0-9D13-2921-87DE-22DB4FD631F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9111778"/>
      </p:ext>
    </p:extLst>
  </p:cSld>
  <p:clrMapOvr>
    <a:masterClrMapping/>
  </p:clrMapOvr>
  <mc:AlternateContent xmlns:mc="http://schemas.openxmlformats.org/markup-compatibility/2006" xmlns:p14="http://schemas.microsoft.com/office/powerpoint/2010/main">
    <mc:Choice Requires="p14">
      <p:transition spd="slow" p14:dur="2000" advTm="39272"/>
    </mc:Choice>
    <mc:Fallback xmlns="">
      <p:transition spd="slow" advTm="39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FFB7421B-32E7-3331-ACEA-7340974A0BB9}"/>
              </a:ext>
            </a:extLst>
          </p:cNvPr>
          <p:cNvSpPr txBox="1"/>
          <p:nvPr/>
        </p:nvSpPr>
        <p:spPr>
          <a:xfrm>
            <a:off x="3060286" y="-138592"/>
            <a:ext cx="8663811" cy="6658182"/>
          </a:xfrm>
          <a:prstGeom prst="rect">
            <a:avLst/>
          </a:prstGeom>
        </p:spPr>
        <p:txBody>
          <a:bodyPr vert="horz" lIns="91440" tIns="45720" rIns="91440" bIns="45720" rtlCol="0" anchor="t">
            <a:noAutofit/>
          </a:bodyPr>
          <a:lstStyle/>
          <a:p>
            <a:pPr marL="0" marR="0">
              <a:lnSpc>
                <a:spcPct val="90000"/>
              </a:lnSpc>
              <a:spcBef>
                <a:spcPts val="1000"/>
              </a:spcBef>
              <a:buClr>
                <a:schemeClr val="accent1"/>
              </a:buClr>
              <a:buFont typeface="Wingdings 3" charset="2"/>
              <a:buChar char=""/>
            </a:pPr>
            <a:endParaRPr lang="en-US" sz="2000" b="1" dirty="0">
              <a:solidFill>
                <a:schemeClr val="tx1">
                  <a:lumMod val="75000"/>
                  <a:lumOff val="25000"/>
                </a:schemeClr>
              </a:solidFill>
              <a:effectLst/>
              <a:latin typeface="Aptos" panose="020B0004020202020204" pitchFamily="34" charset="0"/>
            </a:endParaRPr>
          </a:p>
          <a:p>
            <a:pPr>
              <a:lnSpc>
                <a:spcPct val="90000"/>
              </a:lnSpc>
              <a:spcBef>
                <a:spcPts val="1000"/>
              </a:spcBef>
              <a:buClr>
                <a:schemeClr val="accent1"/>
              </a:buClr>
              <a:buFont typeface="Wingdings 3" charset="2"/>
              <a:buChar char=""/>
            </a:pPr>
            <a:r>
              <a:rPr lang="en-US" sz="2200" b="1" dirty="0">
                <a:solidFill>
                  <a:schemeClr val="accent1">
                    <a:lumMod val="75000"/>
                  </a:schemeClr>
                </a:solidFill>
                <a:latin typeface="Aptos"/>
              </a:rPr>
              <a:t>Step 2:  Change Provider Profile in PNM</a:t>
            </a:r>
          </a:p>
          <a:p>
            <a:pPr>
              <a:lnSpc>
                <a:spcPct val="90000"/>
              </a:lnSpc>
              <a:spcBef>
                <a:spcPts val="1000"/>
              </a:spcBef>
              <a:buClr>
                <a:schemeClr val="accent1"/>
              </a:buClr>
              <a:buFont typeface="Wingdings 3" charset="2"/>
              <a:buChar char=""/>
            </a:pPr>
            <a:r>
              <a:rPr lang="en-US" sz="2000" b="1" dirty="0">
                <a:solidFill>
                  <a:schemeClr val="tx1">
                    <a:lumMod val="75000"/>
                    <a:lumOff val="25000"/>
                  </a:schemeClr>
                </a:solidFill>
                <a:effectLst/>
                <a:latin typeface="Aptos"/>
              </a:rPr>
              <a:t>With the implementation of the Provider Network Module (PNM) by the Ohio Department of Medicaid (ODM) and the Ohio Department of Aging (ODA) we can no longer update Provider information in ODA’s provider database.  In order to update information with ODA and ODM you would need to makes changes to your Provider Profile information in the PNM portal (</a:t>
            </a:r>
            <a:r>
              <a:rPr lang="en-US" sz="2000" b="1" dirty="0">
                <a:solidFill>
                  <a:schemeClr val="tx1">
                    <a:lumMod val="75000"/>
                    <a:lumOff val="25000"/>
                  </a:schemeClr>
                </a:solidFill>
                <a:latin typeface="Aptos"/>
              </a:rPr>
              <a:t>click on red link for instructions in user</a:t>
            </a:r>
            <a:r>
              <a:rPr lang="en-US" sz="2000" b="1" dirty="0">
                <a:solidFill>
                  <a:schemeClr val="tx1">
                    <a:lumMod val="75000"/>
                    <a:lumOff val="25000"/>
                  </a:schemeClr>
                </a:solidFill>
                <a:effectLst/>
                <a:latin typeface="Aptos"/>
              </a:rPr>
              <a:t> manual) </a:t>
            </a:r>
            <a:r>
              <a:rPr lang="en-US" dirty="0">
                <a:solidFill>
                  <a:srgbClr val="FF0000"/>
                </a:solidFill>
                <a:latin typeface="Aptos"/>
                <a:ea typeface="+mn-lt"/>
                <a:cs typeface="+mn-lt"/>
                <a:hlinkClick r:id="rId4">
                  <a:extLst>
                    <a:ext uri="{A12FA001-AC4F-418D-AE19-62706E023703}">
                      <ahyp:hlinkClr xmlns:ahyp="http://schemas.microsoft.com/office/drawing/2018/hyperlinkcolor" val="tx"/>
                    </a:ext>
                  </a:extLst>
                </a:hlinkClick>
              </a:rPr>
              <a:t>https://ohpnm.omes.maximus.com/OH_PNM_PROD/pages/ShowFiles.aspx?mode=inline&amp;FileName=QRG%20-%20Updating%20or%20Adding%20Owner%20Information.pdf</a:t>
            </a:r>
            <a:r>
              <a:rPr lang="en-US" sz="2000" b="1" dirty="0">
                <a:latin typeface="Aptos"/>
              </a:rPr>
              <a:t>.</a:t>
            </a:r>
            <a:r>
              <a:rPr lang="en-US" sz="2000" b="1" dirty="0">
                <a:solidFill>
                  <a:schemeClr val="tx1">
                    <a:lumMod val="75000"/>
                    <a:lumOff val="25000"/>
                  </a:schemeClr>
                </a:solidFill>
                <a:effectLst/>
                <a:latin typeface="Aptos"/>
              </a:rPr>
              <a:t>  </a:t>
            </a:r>
          </a:p>
          <a:p>
            <a:pPr>
              <a:lnSpc>
                <a:spcPct val="90000"/>
              </a:lnSpc>
              <a:spcBef>
                <a:spcPts val="1000"/>
              </a:spcBef>
              <a:buClr>
                <a:schemeClr val="accent1"/>
              </a:buClr>
            </a:pPr>
            <a:endParaRPr lang="en-US" sz="2000" b="1" dirty="0">
              <a:solidFill>
                <a:schemeClr val="tx1">
                  <a:lumMod val="75000"/>
                  <a:lumOff val="25000"/>
                </a:schemeClr>
              </a:solidFill>
              <a:effectLst/>
              <a:latin typeface="Aptos"/>
            </a:endParaRPr>
          </a:p>
          <a:p>
            <a:pPr>
              <a:lnSpc>
                <a:spcPct val="90000"/>
              </a:lnSpc>
              <a:spcBef>
                <a:spcPts val="1000"/>
              </a:spcBef>
              <a:buClr>
                <a:schemeClr val="accent1"/>
              </a:buClr>
              <a:buFont typeface="Wingdings 3" charset="2"/>
              <a:buChar char=""/>
            </a:pPr>
            <a:r>
              <a:rPr lang="en-US" sz="2000" b="1" dirty="0">
                <a:solidFill>
                  <a:schemeClr val="tx1">
                    <a:lumMod val="75000"/>
                    <a:lumOff val="25000"/>
                  </a:schemeClr>
                </a:solidFill>
                <a:latin typeface="Aptos"/>
              </a:rPr>
              <a:t>Types</a:t>
            </a:r>
            <a:r>
              <a:rPr lang="en-US" sz="2000" b="1" dirty="0">
                <a:solidFill>
                  <a:schemeClr val="tx1">
                    <a:lumMod val="75000"/>
                    <a:lumOff val="25000"/>
                  </a:schemeClr>
                </a:solidFill>
                <a:effectLst/>
                <a:latin typeface="Aptos"/>
              </a:rPr>
              <a:t> of information that must be updated in the PNM portal include:</a:t>
            </a:r>
            <a:endParaRPr lang="en-US" sz="2000" b="1" dirty="0">
              <a:solidFill>
                <a:schemeClr val="tx1">
                  <a:lumMod val="75000"/>
                  <a:lumOff val="25000"/>
                </a:schemeClr>
              </a:solidFill>
              <a:effectLst/>
              <a:latin typeface="Aptos" panose="020B0004020202020204" pitchFamily="34" charset="0"/>
            </a:endParaRP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address</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ownership</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contract signatory</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administrator contact</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contact email</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of business phone number</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and/or addition of National Provider Identifier (NPI) number</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and/or addition of Federal Employer Identification Number (FEIN/Tax ID#)</a:t>
            </a:r>
          </a:p>
          <a:p>
            <a:pPr marL="800100" lvl="1" indent="-342900">
              <a:lnSpc>
                <a:spcPct val="90000"/>
              </a:lnSpc>
              <a:buClr>
                <a:schemeClr val="accent1"/>
              </a:buClr>
              <a:buFont typeface="Wingdings 3" charset="2"/>
              <a:buChar char=""/>
            </a:pPr>
            <a:r>
              <a:rPr lang="en-US" b="1" dirty="0">
                <a:solidFill>
                  <a:schemeClr val="tx1">
                    <a:lumMod val="75000"/>
                    <a:lumOff val="25000"/>
                  </a:schemeClr>
                </a:solidFill>
                <a:effectLst/>
                <a:latin typeface="Aptos" panose="020B0004020202020204" pitchFamily="34" charset="0"/>
              </a:rPr>
              <a:t>Change or addition of a Doing Business As (DBA) name</a:t>
            </a:r>
          </a:p>
        </p:txBody>
      </p:sp>
      <p:pic>
        <p:nvPicPr>
          <p:cNvPr id="2" name="Picture 1" descr="A black background with white text">
            <a:extLst>
              <a:ext uri="{FF2B5EF4-FFF2-40B4-BE49-F238E27FC236}">
                <a16:creationId xmlns:a16="http://schemas.microsoft.com/office/drawing/2014/main" id="{ECA95DC7-EDDD-18F2-960D-BF7AE6CF0D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7054" y="5912409"/>
            <a:ext cx="785797" cy="664653"/>
          </a:xfrm>
          <a:prstGeom prst="rect">
            <a:avLst/>
          </a:prstGeom>
        </p:spPr>
      </p:pic>
      <p:pic>
        <p:nvPicPr>
          <p:cNvPr id="76" name="Audio 75">
            <a:hlinkClick r:id="" action="ppaction://media"/>
            <a:extLst>
              <a:ext uri="{FF2B5EF4-FFF2-40B4-BE49-F238E27FC236}">
                <a16:creationId xmlns:a16="http://schemas.microsoft.com/office/drawing/2014/main" id="{4F6A0074-4D8D-F994-36AB-2549A38E8449}"/>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65085637"/>
      </p:ext>
    </p:extLst>
  </p:cSld>
  <p:clrMapOvr>
    <a:masterClrMapping/>
  </p:clrMapOvr>
  <mc:AlternateContent xmlns:mc="http://schemas.openxmlformats.org/markup-compatibility/2006" xmlns:p14="http://schemas.microsoft.com/office/powerpoint/2010/main">
    <mc:Choice Requires="p14">
      <p:transition spd="slow" p14:dur="2000" advTm="78236"/>
    </mc:Choice>
    <mc:Fallback xmlns="">
      <p:transition spd="slow" advTm="78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5"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6"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7"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8"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9"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70"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71"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72"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73"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74"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75"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6"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8" name="Group 77">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9"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0"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1"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82"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83"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84"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85"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86"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7"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8"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9"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0"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92" name="Rectangle 91">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96" name="Rectangle 95">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00" name="Rectangle 99">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extBox 2">
            <a:extLst>
              <a:ext uri="{FF2B5EF4-FFF2-40B4-BE49-F238E27FC236}">
                <a16:creationId xmlns:a16="http://schemas.microsoft.com/office/drawing/2014/main" id="{270D670A-04C1-C5C5-F3B6-DE7A8391D292}"/>
              </a:ext>
            </a:extLst>
          </p:cNvPr>
          <p:cNvGraphicFramePr/>
          <p:nvPr>
            <p:extLst>
              <p:ext uri="{D42A27DB-BD31-4B8C-83A1-F6EECF244321}">
                <p14:modId xmlns:p14="http://schemas.microsoft.com/office/powerpoint/2010/main" val="149575038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descr="A black background with white text">
            <a:extLst>
              <a:ext uri="{FF2B5EF4-FFF2-40B4-BE49-F238E27FC236}">
                <a16:creationId xmlns:a16="http://schemas.microsoft.com/office/drawing/2014/main" id="{E6D01E45-99F8-FB1E-4DEB-DD5DE9E52B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85701" y="6005774"/>
            <a:ext cx="785797" cy="664653"/>
          </a:xfrm>
          <a:prstGeom prst="rect">
            <a:avLst/>
          </a:prstGeom>
        </p:spPr>
      </p:pic>
      <p:pic>
        <p:nvPicPr>
          <p:cNvPr id="15" name="Audio 14">
            <a:hlinkClick r:id="" action="ppaction://media"/>
            <a:extLst>
              <a:ext uri="{FF2B5EF4-FFF2-40B4-BE49-F238E27FC236}">
                <a16:creationId xmlns:a16="http://schemas.microsoft.com/office/drawing/2014/main" id="{B6A15EF7-88A5-A005-0DF5-C235735DDCD2}"/>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84074749"/>
      </p:ext>
    </p:extLst>
  </p:cSld>
  <p:clrMapOvr>
    <a:masterClrMapping/>
  </p:clrMapOvr>
  <mc:AlternateContent xmlns:mc="http://schemas.openxmlformats.org/markup-compatibility/2006" xmlns:p14="http://schemas.microsoft.com/office/powerpoint/2010/main">
    <mc:Choice Requires="p14">
      <p:transition spd="slow" p14:dur="2000" advTm="28877"/>
    </mc:Choice>
    <mc:Fallback xmlns="">
      <p:transition spd="slow" advTm="28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A9CEB7-54EC-C281-176E-95300330BE4B}"/>
              </a:ext>
            </a:extLst>
          </p:cNvPr>
          <p:cNvSpPr txBox="1"/>
          <p:nvPr/>
        </p:nvSpPr>
        <p:spPr>
          <a:xfrm>
            <a:off x="2580190" y="207379"/>
            <a:ext cx="8830518"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accent1"/>
                </a:solidFill>
              </a:rPr>
              <a:t>Summary:</a:t>
            </a:r>
          </a:p>
          <a:p>
            <a:r>
              <a:rPr lang="en-US" b="1" dirty="0"/>
              <a:t> </a:t>
            </a:r>
            <a:r>
              <a:rPr lang="en-US" b="1" i="1" dirty="0"/>
              <a:t>You must notify ODA of any ownership change at</a:t>
            </a:r>
          </a:p>
          <a:p>
            <a:pPr algn="ctr"/>
            <a:r>
              <a:rPr lang="en-US" i="1" dirty="0"/>
              <a:t> </a:t>
            </a:r>
            <a:r>
              <a:rPr lang="en-US" i="1" dirty="0">
                <a:solidFill>
                  <a:srgbClr val="000000"/>
                </a:solidFill>
                <a:latin typeface="Century Gothic"/>
                <a:cs typeface="Segoe UI"/>
              </a:rPr>
              <a:t> </a:t>
            </a:r>
            <a:r>
              <a:rPr lang="en-US" sz="2400" b="1" i="1" dirty="0">
                <a:solidFill>
                  <a:srgbClr val="FF0000"/>
                </a:solidFill>
                <a:latin typeface="Segoe UI"/>
                <a:cs typeface="Segoe UI"/>
                <a:hlinkClick r:id="rId5">
                  <a:extLst>
                    <a:ext uri="{A12FA001-AC4F-418D-AE19-62706E023703}">
                      <ahyp:hlinkClr xmlns:ahyp="http://schemas.microsoft.com/office/drawing/2018/hyperlinkcolor" val="tx"/>
                    </a:ext>
                  </a:extLst>
                </a:hlinkClick>
              </a:rPr>
              <a:t>Provider_Enrollment@age.ohio.gov</a:t>
            </a:r>
            <a:r>
              <a:rPr lang="en-US" sz="2400" b="1" i="1" dirty="0">
                <a:solidFill>
                  <a:srgbClr val="FF0000"/>
                </a:solidFill>
                <a:ea typeface="+mn-lt"/>
                <a:cs typeface="+mn-lt"/>
              </a:rPr>
              <a:t> </a:t>
            </a:r>
            <a:endParaRPr lang="en-US" sz="2400" b="1" i="1" dirty="0">
              <a:solidFill>
                <a:srgbClr val="FF0000"/>
              </a:solidFill>
            </a:endParaRPr>
          </a:p>
          <a:p>
            <a:pPr marL="457200" indent="-457200">
              <a:buAutoNum type="arabicPeriod"/>
            </a:pPr>
            <a:endParaRPr lang="en-US" sz="2400" i="1" dirty="0">
              <a:solidFill>
                <a:srgbClr val="000000"/>
              </a:solidFill>
            </a:endParaRPr>
          </a:p>
          <a:p>
            <a:r>
              <a:rPr lang="en-US" i="1" dirty="0"/>
              <a:t> </a:t>
            </a:r>
            <a:r>
              <a:rPr lang="en-US" b="1" i="1" dirty="0"/>
              <a:t>Not</a:t>
            </a:r>
            <a:r>
              <a:rPr lang="en-US" b="1" dirty="0"/>
              <a:t>ification must include a notarized statement outlining all the following:</a:t>
            </a:r>
          </a:p>
          <a:p>
            <a:pPr marL="1200150" lvl="2" indent="-285750">
              <a:spcBef>
                <a:spcPct val="0"/>
              </a:spcBef>
              <a:buFont typeface="Wingdings"/>
              <a:buChar char="§"/>
            </a:pPr>
            <a:r>
              <a:rPr lang="en-US" dirty="0">
                <a:latin typeface="Arial"/>
                <a:cs typeface="Arial"/>
              </a:rPr>
              <a:t>Current legal name of the provider undergoing the change</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Name of each owner and their legal authorized agent if any assigned</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Medicaid number and NPI of the provider after change, if known.  This must be given to ODA as soon as the information is known.</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What the change is to the provider – for example legal name change</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Date the change is to take place</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State if the change will require a change in FEIN/tax ID,  NPI, and/or Secretary of State certification </a:t>
            </a:r>
            <a:r>
              <a:rPr lang="en-US" dirty="0">
                <a:solidFill>
                  <a:srgbClr val="262626"/>
                </a:solidFill>
                <a:latin typeface="Arial"/>
                <a:cs typeface="Arial"/>
              </a:rPr>
              <a:t> </a:t>
            </a:r>
            <a:endParaRPr lang="en-US" dirty="0">
              <a:latin typeface="Arial"/>
              <a:cs typeface="Arial"/>
            </a:endParaRPr>
          </a:p>
          <a:p>
            <a:pPr marL="1200150" lvl="2" indent="-285750">
              <a:spcBef>
                <a:spcPct val="0"/>
              </a:spcBef>
              <a:buFont typeface="Arial,Sans-Serif"/>
              <a:buChar char="•"/>
            </a:pPr>
            <a:r>
              <a:rPr lang="en-US" dirty="0">
                <a:latin typeface="Arial"/>
                <a:cs typeface="Arial"/>
              </a:rPr>
              <a:t>Signature of the owner(s)</a:t>
            </a:r>
          </a:p>
          <a:p>
            <a:pPr marL="1200150" lvl="2" indent="-285750">
              <a:spcBef>
                <a:spcPct val="0"/>
              </a:spcBef>
              <a:buFont typeface="Arial,Sans-Serif"/>
              <a:buChar char="•"/>
            </a:pPr>
            <a:endParaRPr lang="en-US" b="1" dirty="0">
              <a:latin typeface="Arial"/>
              <a:cs typeface="Arial"/>
            </a:endParaRPr>
          </a:p>
          <a:p>
            <a:pPr lvl="2">
              <a:spcBef>
                <a:spcPct val="0"/>
              </a:spcBef>
            </a:pPr>
            <a:endParaRPr lang="en-US" b="1" dirty="0">
              <a:latin typeface="Arial"/>
              <a:cs typeface="Arial"/>
            </a:endParaRPr>
          </a:p>
          <a:p>
            <a:pPr marL="342900" indent="-342900">
              <a:buFont typeface="Arial"/>
              <a:buChar char="•"/>
            </a:pPr>
            <a:r>
              <a:rPr lang="en-US" b="1" dirty="0">
                <a:latin typeface="Century Gothic" panose="020B0502020202020204"/>
                <a:cs typeface="Arial"/>
              </a:rPr>
              <a:t>Referrals will be placed on hold until COA receives verification from ODA </a:t>
            </a:r>
            <a:r>
              <a:rPr lang="en-US" b="1" dirty="0">
                <a:solidFill>
                  <a:srgbClr val="000000"/>
                </a:solidFill>
                <a:ea typeface="+mn-lt"/>
                <a:cs typeface="Arial"/>
              </a:rPr>
              <a:t> the ownership change is accepted and does not require a new PASSPORT application to be completed.</a:t>
            </a:r>
            <a:r>
              <a:rPr lang="en-US" sz="2400" b="1" dirty="0">
                <a:solidFill>
                  <a:schemeClr val="tx1">
                    <a:lumMod val="75000"/>
                    <a:lumOff val="25000"/>
                  </a:schemeClr>
                </a:solidFill>
                <a:ea typeface="+mn-lt"/>
                <a:cs typeface="+mn-lt"/>
              </a:rPr>
              <a:t> </a:t>
            </a:r>
            <a:endParaRPr lang="en-US" sz="2400" dirty="0">
              <a:solidFill>
                <a:schemeClr val="tx1">
                  <a:lumMod val="75000"/>
                  <a:lumOff val="25000"/>
                </a:schemeClr>
              </a:solidFill>
              <a:ea typeface="+mn-lt"/>
              <a:cs typeface="+mn-lt"/>
            </a:endParaRPr>
          </a:p>
          <a:p>
            <a:pPr marL="342900" indent="-342900">
              <a:buFont typeface="Arial"/>
              <a:buChar char="•"/>
            </a:pPr>
            <a:endParaRPr lang="en-US" sz="2400" b="1" dirty="0">
              <a:solidFill>
                <a:schemeClr val="tx1">
                  <a:lumMod val="75000"/>
                  <a:lumOff val="25000"/>
                </a:schemeClr>
              </a:solidFill>
              <a:ea typeface="+mn-lt"/>
              <a:cs typeface="+mn-lt"/>
            </a:endParaRPr>
          </a:p>
          <a:p>
            <a:pPr marL="342900" indent="-342900">
              <a:buFont typeface="Arial"/>
              <a:buChar char="•"/>
            </a:pPr>
            <a:r>
              <a:rPr lang="en-US" dirty="0">
                <a:ea typeface="+mn-lt"/>
                <a:cs typeface="+mn-lt"/>
              </a:rPr>
              <a:t>ODA  requirements of notification for changes in ownership structure are found here: </a:t>
            </a:r>
            <a:r>
              <a:rPr lang="en-US" dirty="0">
                <a:solidFill>
                  <a:srgbClr val="FF0000"/>
                </a:solidFill>
                <a:latin typeface="Segoe UI"/>
                <a:cs typeface="Segoe UI"/>
                <a:hlinkClick r:id="rId6">
                  <a:extLst>
                    <a:ext uri="{A12FA001-AC4F-418D-AE19-62706E023703}">
                      <ahyp:hlinkClr xmlns:ahyp="http://schemas.microsoft.com/office/drawing/2018/hyperlinkcolor" val="tx"/>
                    </a:ext>
                  </a:extLst>
                </a:hlinkClick>
              </a:rPr>
              <a:t>OAC | PASSPORT Rule 173-39-03.2</a:t>
            </a:r>
            <a:r>
              <a:rPr lang="en-US" dirty="0">
                <a:solidFill>
                  <a:srgbClr val="FF0000"/>
                </a:solidFill>
                <a:ea typeface="+mn-lt"/>
                <a:cs typeface="+mn-lt"/>
              </a:rPr>
              <a:t> </a:t>
            </a:r>
            <a:endParaRPr lang="en-US" dirty="0">
              <a:solidFill>
                <a:schemeClr val="tx1">
                  <a:lumMod val="75000"/>
                  <a:lumOff val="25000"/>
                </a:schemeClr>
              </a:solidFill>
              <a:latin typeface="Century Gothic" panose="020B0502020202020204"/>
              <a:cs typeface="Arial"/>
            </a:endParaRPr>
          </a:p>
          <a:p>
            <a:pPr marL="342900" indent="-342900">
              <a:buFontTx/>
              <a:buAutoNum type="arabicPeriod"/>
            </a:pPr>
            <a:endParaRPr lang="en-US" dirty="0">
              <a:latin typeface="Century Gothic" panose="020B0502020202020204"/>
              <a:cs typeface="Arial"/>
            </a:endParaRPr>
          </a:p>
        </p:txBody>
      </p:sp>
      <p:pic>
        <p:nvPicPr>
          <p:cNvPr id="3" name="Picture 2" descr="A black background with white text">
            <a:extLst>
              <a:ext uri="{FF2B5EF4-FFF2-40B4-BE49-F238E27FC236}">
                <a16:creationId xmlns:a16="http://schemas.microsoft.com/office/drawing/2014/main" id="{E15260A2-FECE-7AF5-E41B-8C24FD105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24286" y="297712"/>
            <a:ext cx="678999" cy="574320"/>
          </a:xfrm>
          <a:prstGeom prst="rect">
            <a:avLst/>
          </a:prstGeom>
        </p:spPr>
      </p:pic>
      <p:pic>
        <p:nvPicPr>
          <p:cNvPr id="4" name="Picture 3" descr="A black background with white text">
            <a:extLst>
              <a:ext uri="{FF2B5EF4-FFF2-40B4-BE49-F238E27FC236}">
                <a16:creationId xmlns:a16="http://schemas.microsoft.com/office/drawing/2014/main" id="{6E51A9FE-F43E-670E-6F8B-A736C20CA2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4098" y="5985968"/>
            <a:ext cx="785797" cy="664653"/>
          </a:xfrm>
          <a:prstGeom prst="rect">
            <a:avLst/>
          </a:prstGeom>
        </p:spPr>
      </p:pic>
      <p:pic>
        <p:nvPicPr>
          <p:cNvPr id="10" name="Audio 9">
            <a:hlinkClick r:id="" action="ppaction://media"/>
            <a:extLst>
              <a:ext uri="{FF2B5EF4-FFF2-40B4-BE49-F238E27FC236}">
                <a16:creationId xmlns:a16="http://schemas.microsoft.com/office/drawing/2014/main" id="{0526329F-12B1-B74B-2655-3EC4A26BB3C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69132618"/>
      </p:ext>
    </p:extLst>
  </p:cSld>
  <p:clrMapOvr>
    <a:masterClrMapping/>
  </p:clrMapOvr>
  <mc:AlternateContent xmlns:mc="http://schemas.openxmlformats.org/markup-compatibility/2006" xmlns:p14="http://schemas.microsoft.com/office/powerpoint/2010/main">
    <mc:Choice Requires="p14">
      <p:transition spd="slow" p14:dur="2000" advTm="89284"/>
    </mc:Choice>
    <mc:Fallback xmlns="">
      <p:transition spd="slow" advTm="89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extLst>
    <p:ext uri="{6950BFC3-D8DA-4A85-94F7-54DA5524770B}">
      <p188:commentRel xmlns:p188="http://schemas.microsoft.com/office/powerpoint/2018/8/main" r:id="rId4"/>
    </p:ext>
  </p:extLst>
</p:sld>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bef846a-76f9-459c-bd07-8576edce8cb8">
      <Terms xmlns="http://schemas.microsoft.com/office/infopath/2007/PartnerControls"/>
    </lcf76f155ced4ddcb4097134ff3c332f>
    <TaxCatchAll xmlns="b17db63e-ff9a-4a44-92e9-9e4faf6bef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A516D884F2C4A89A76E80B42E8DEB" ma:contentTypeVersion="14" ma:contentTypeDescription="Create a new document." ma:contentTypeScope="" ma:versionID="7d6bdad72dadbc24f53fe31aa4a26248">
  <xsd:schema xmlns:xsd="http://www.w3.org/2001/XMLSchema" xmlns:xs="http://www.w3.org/2001/XMLSchema" xmlns:p="http://schemas.microsoft.com/office/2006/metadata/properties" xmlns:ns2="3bef846a-76f9-459c-bd07-8576edce8cb8" xmlns:ns3="b17db63e-ff9a-4a44-92e9-9e4faf6befbc" targetNamespace="http://schemas.microsoft.com/office/2006/metadata/properties" ma:root="true" ma:fieldsID="e83c0d7a89456ae878e3da3b5b277cd2" ns2:_="" ns3:_="">
    <xsd:import namespace="3bef846a-76f9-459c-bd07-8576edce8cb8"/>
    <xsd:import namespace="b17db63e-ff9a-4a44-92e9-9e4faf6bef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f846a-76f9-459c-bd07-8576edce8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bba24bc-ee4f-4933-a0ab-18dfc2937b1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7db63e-ff9a-4a44-92e9-9e4faf6bef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6ba202b-45af-4ff5-a42d-cb43979dcd89}" ma:internalName="TaxCatchAll" ma:showField="CatchAllData" ma:web="b17db63e-ff9a-4a44-92e9-9e4faf6bef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9378BA-9F29-4DB9-9291-BE2ED71CBE31}">
  <ds:schemaRefs>
    <ds:schemaRef ds:uri="http://purl.org/dc/elements/1.1/"/>
    <ds:schemaRef ds:uri="http://purl.org/dc/terms/"/>
    <ds:schemaRef ds:uri="3bef846a-76f9-459c-bd07-8576edce8cb8"/>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b17db63e-ff9a-4a44-92e9-9e4faf6befbc"/>
  </ds:schemaRefs>
</ds:datastoreItem>
</file>

<file path=customXml/itemProps2.xml><?xml version="1.0" encoding="utf-8"?>
<ds:datastoreItem xmlns:ds="http://schemas.openxmlformats.org/officeDocument/2006/customXml" ds:itemID="{09439779-C2F2-4ACE-8B59-1276EF6F5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f846a-76f9-459c-bd07-8576edce8cb8"/>
    <ds:schemaRef ds:uri="b17db63e-ff9a-4a44-92e9-9e4faf6be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87376E-32E7-4B5E-906F-B18ABD1241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133</TotalTime>
  <Words>848</Words>
  <Application>Microsoft Office PowerPoint</Application>
  <PresentationFormat>Widescreen</PresentationFormat>
  <Paragraphs>63</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Change of Ownership</vt:lpstr>
      <vt:lpstr>Whenever a PASSPORT certified agency changes their ownership structure in any way (name change, ownership interest change, LLC to INC, etc.) you are required to notify the Ohio Department of Aging (ODA). They  review the changes and determine if the agency must reapply for PASSPORT certification or if they can continue to provide services under the current PASSPORT certification. </vt:lpstr>
      <vt:lpstr>Notification of ODA</vt:lpstr>
      <vt:lpstr>  Step 1: Notify ODA   The provider’s current owner(s) shall notify ODA via email,  including a notarized statement of the following information as applicable:  Current legal name of the provider undergoing the change  Name of each owner and their legal authorized agent if any assigned  Medicaid number and NPI of the provider after change, if known.  This must be given to ODA as soon as the information is known.  What the change is to the provider – for example legal name change  Date the change is to take place State if the change will require a change in FEIN/tax ID,  NPI, and/or Secretary of State certification   Signature of the owner(s)      </vt:lpstr>
      <vt:lpstr>The following information about each new owner(s):   - Name.   - Date of birth.   - Social security number.   - Percentage of ownership or control in the provider.   - Whether each new owner has been a resident of Ohio for the five-year period     immediately preceding the date of the change of ownership interest.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of ownership</dc:title>
  <dc:creator>Leah Webster</dc:creator>
  <cp:lastModifiedBy>Leah Webster</cp:lastModifiedBy>
  <cp:revision>410</cp:revision>
  <dcterms:created xsi:type="dcterms:W3CDTF">2024-04-09T12:00:42Z</dcterms:created>
  <dcterms:modified xsi:type="dcterms:W3CDTF">2024-10-16T12:42:31Z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0x010100051A516D884F2C4A89A76E80B42E8DEB</vt:lpwstr>
  </property>
  <property fmtid="{D5CDD505-2E9C-101B-9397-08002B2CF9AE}" pid="3" name="MediaServiceImageTags">
    <vt:lpwstr/>
  </property>
</Properties>
</file>