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modernComment_102_F9A520A0.xml" ContentType="application/vnd.ms-powerpoint.comments+xml"/>
  <Override PartName="/ppt/comments/modernComment_107_8A340597.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sldIdLst>
    <p:sldId id="256" r:id="rId5"/>
    <p:sldId id="257" r:id="rId6"/>
    <p:sldId id="258" r:id="rId7"/>
    <p:sldId id="259" r:id="rId8"/>
    <p:sldId id="260" r:id="rId9"/>
    <p:sldId id="261" r:id="rId10"/>
    <p:sldId id="262" r:id="rId11"/>
    <p:sldId id="265" r:id="rId12"/>
    <p:sldId id="263" r:id="rId13"/>
    <p:sldId id="26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D7DF16-5E00-FCBA-0E28-ADFE997CD7C2}" name="Lisa Portune" initials="LP" userId="S::lportune@help4seniors.org::8ba33b72-dce8-415c-b221-a6615a05c0ea" providerId="AD"/>
  <p188:author id="{F5B5C8F8-22EA-80ED-1E3B-165E2A1941C7}" name="Amy Leonhardt" initials="AL" userId="S::aleonhardt@help4seniors.org::0b5b7d80-2964-4b16-a060-61112370c8b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C64A4-B1C0-5C18-24EC-34CD905373F7}" v="3" dt="2024-09-30T12:28:02.418"/>
    <p1510:client id="{E9974CA0-2276-4DB3-A6B1-4C0A5511D78C}" v="87" dt="2024-09-30T13:20:21.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68" y="4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102_F9A520A0.xml><?xml version="1.0" encoding="utf-8"?>
<p188:cmLst xmlns:a="http://schemas.openxmlformats.org/drawingml/2006/main" xmlns:r="http://schemas.openxmlformats.org/officeDocument/2006/relationships" xmlns:p188="http://schemas.microsoft.com/office/powerpoint/2018/8/main">
  <p188:cm id="{566552E1-CE9B-4331-90B0-E655DC90D53E}" authorId="{F5B5C8F8-22EA-80ED-1E3B-165E2A1941C7}" created="2024-04-16T12:40:01.476">
    <ac:txMkLst xmlns:ac="http://schemas.microsoft.com/office/drawing/2013/main/command">
      <pc:docMk xmlns:pc="http://schemas.microsoft.com/office/powerpoint/2013/main/command"/>
      <pc:sldMk xmlns:pc="http://schemas.microsoft.com/office/powerpoint/2013/main/command" cId="4188348576" sldId="258"/>
      <ac:spMk id="7" creationId="{3002599A-8C80-0CE6-D142-BA851972CC80}"/>
      <ac:txMk cp="0" len="1">
        <ac:context len="114" hash="1834088305"/>
      </ac:txMk>
    </ac:txMkLst>
    <p188:pos x="2001578" y="697882"/>
    <p188:txBody>
      <a:bodyPr/>
      <a:lstStyle/>
      <a:p>
        <a:r>
          <a:rPr lang="en-US"/>
          <a:t>Maybe spell out this acronyms</a:t>
        </a:r>
      </a:p>
    </p188:txBody>
  </p188:cm>
  <p188:cm id="{C3E4BD6D-2697-43AC-A6B1-54017F18A618}" authorId="{C0D7DF16-5E00-FCBA-0E28-ADFE997CD7C2}" created="2024-04-19T14:57:11.273">
    <pc:sldMkLst xmlns:pc="http://schemas.microsoft.com/office/powerpoint/2013/main/command">
      <pc:docMk/>
      <pc:sldMk cId="4188348576" sldId="258"/>
    </pc:sldMkLst>
    <p188:txBody>
      <a:bodyPr/>
      <a:lstStyle/>
      <a:p>
        <a:r>
          <a:rPr lang="en-US"/>
          <a:t>This slide does not make sense to me.  The presentation is about HMK staff qualifications. The presentation jumps from HMK to STNA's.  Do we need an a slide before to explain what this service does and why and STNA falls under HMK?</a:t>
        </a:r>
      </a:p>
    </p188:txBody>
  </p188:cm>
</p188:cmLst>
</file>

<file path=ppt/comments/modernComment_107_8A340597.xml><?xml version="1.0" encoding="utf-8"?>
<p188:cmLst xmlns:a="http://schemas.openxmlformats.org/drawingml/2006/main" xmlns:r="http://schemas.openxmlformats.org/officeDocument/2006/relationships" xmlns:p188="http://schemas.microsoft.com/office/powerpoint/2018/8/main">
  <p188:cm id="{515A6A6E-3BAC-46F4-87DF-F7A542951B2B}" authorId="{F5B5C8F8-22EA-80ED-1E3B-165E2A1941C7}" created="2024-04-16T12:40:51.562">
    <ac:deMkLst xmlns:ac="http://schemas.microsoft.com/office/drawing/2013/main/command">
      <pc:docMk xmlns:pc="http://schemas.microsoft.com/office/powerpoint/2013/main/command"/>
      <pc:sldMk xmlns:pc="http://schemas.microsoft.com/office/powerpoint/2013/main/command" cId="2318665111" sldId="263"/>
      <ac:graphicFrameMk id="10" creationId="{A27046DF-CFA3-4B9D-F4DB-4EBE11353ED9}"/>
    </ac:deMkLst>
    <p188:txBody>
      <a:bodyPr/>
      <a:lstStyle/>
      <a:p>
        <a:r>
          <a:rPr lang="en-US"/>
          <a:t>bachelor’s</a:t>
        </a:r>
      </a:p>
    </p188:txBody>
  </p188:cm>
</p188:cmLst>
</file>

<file path=ppt/diagrams/_rels/data1.xml.rels><?xml version="1.0" encoding="UTF-8" standalone="yes"?>
<Relationships xmlns="http://schemas.openxmlformats.org/package/2006/relationships"><Relationship Id="rId1" Type="http://schemas.openxmlformats.org/officeDocument/2006/relationships/hyperlink" Target="https://nursing.ohio.gov/licensing-and-certification/look-up-a-licens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nursing.ohio.gov/licensing-and-certification/look-up-a-license"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210400-A2DA-464C-90FD-A2B92A941931}"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10221EF9-CA63-4157-8341-FEE32799CC41}">
      <dgm:prSet custT="1"/>
      <dgm:spPr/>
      <dgm:t>
        <a:bodyPr/>
        <a:lstStyle/>
        <a:p>
          <a:r>
            <a:rPr lang="en-US" sz="1600" b="1" i="0" dirty="0">
              <a:latin typeface="Aptos"/>
            </a:rPr>
            <a:t>The person has a bachelor's or associates degree in a health and human services area</a:t>
          </a:r>
          <a:r>
            <a:rPr lang="en-US" sz="1600" b="1" i="0" dirty="0">
              <a:latin typeface="Aptos"/>
              <a:cs typeface="Calibri"/>
            </a:rPr>
            <a:t>,</a:t>
          </a:r>
        </a:p>
        <a:p>
          <a:r>
            <a:rPr lang="en-US" sz="1600" b="1" i="0" dirty="0">
              <a:latin typeface="Aptos"/>
            </a:rPr>
            <a:t>The person is an RN or an LPN under the direction of an RN,</a:t>
          </a:r>
        </a:p>
        <a:p>
          <a:r>
            <a:rPr lang="en-US" sz="1600" b="1" i="0" dirty="0">
              <a:latin typeface="Aptos" panose="020B0004020202020204" pitchFamily="34" charset="0"/>
            </a:rPr>
            <a:t>or</a:t>
          </a:r>
        </a:p>
        <a:p>
          <a:r>
            <a:rPr lang="en-US" sz="1600" b="1" i="0" dirty="0">
              <a:latin typeface="Aptos" panose="020B0004020202020204" pitchFamily="34" charset="0"/>
            </a:rPr>
            <a:t>The person completed at least two years of work as an aide, as defined by rule</a:t>
          </a:r>
          <a:r>
            <a:rPr lang="en-US" sz="1400" b="1" i="0" dirty="0">
              <a:latin typeface="Aptos" panose="020B0004020202020204" pitchFamily="34" charset="0"/>
            </a:rPr>
            <a:t>.</a:t>
          </a:r>
          <a:endParaRPr lang="en-US" sz="1400" b="1" i="0" dirty="0">
            <a:latin typeface="Aptos"/>
            <a:cs typeface="Calibri"/>
          </a:endParaRPr>
        </a:p>
      </dgm:t>
    </dgm:pt>
    <dgm:pt modelId="{87FE8C31-AA66-4DFA-B2E0-606A53FC5EDE}" type="parTrans" cxnId="{1F3CCD42-969F-4626-A458-8F0C3101891E}">
      <dgm:prSet/>
      <dgm:spPr/>
      <dgm:t>
        <a:bodyPr/>
        <a:lstStyle/>
        <a:p>
          <a:endParaRPr lang="en-US"/>
        </a:p>
      </dgm:t>
    </dgm:pt>
    <dgm:pt modelId="{78C4BB72-8805-4277-943C-804BF670A057}" type="sibTrans" cxnId="{1F3CCD42-969F-4626-A458-8F0C3101891E}">
      <dgm:prSet/>
      <dgm:spPr/>
      <dgm:t>
        <a:bodyPr/>
        <a:lstStyle/>
        <a:p>
          <a:endParaRPr lang="en-US"/>
        </a:p>
      </dgm:t>
    </dgm:pt>
    <dgm:pt modelId="{3E0FE267-CF95-42AB-8BD6-65D607240970}">
      <dgm:prSet/>
      <dgm:spPr/>
      <dgm:t>
        <a:bodyPr/>
        <a:lstStyle/>
        <a:p>
          <a:r>
            <a:rPr lang="en-US" b="1" dirty="0">
              <a:latin typeface="Aptos" panose="020B0004020202020204" pitchFamily="34" charset="0"/>
            </a:rPr>
            <a:t>Provider will submit copy of current License at time of hire and at time of review. </a:t>
          </a:r>
        </a:p>
        <a:p>
          <a:r>
            <a:rPr lang="en-US"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License Verification | Ohio Board of Nursing</a:t>
          </a:r>
          <a:endParaRPr lang="en-US" b="1" dirty="0">
            <a:solidFill>
              <a:schemeClr val="accent1"/>
            </a:solidFill>
            <a:latin typeface="Aptos" panose="020B0004020202020204" pitchFamily="34" charset="0"/>
          </a:endParaRPr>
        </a:p>
      </dgm:t>
    </dgm:pt>
    <dgm:pt modelId="{5984164D-EA8A-473C-9A51-3808E6166879}" type="parTrans" cxnId="{DF9D1D2A-2534-4FAE-B2A5-E5CBB20B7B85}">
      <dgm:prSet/>
      <dgm:spPr/>
      <dgm:t>
        <a:bodyPr/>
        <a:lstStyle/>
        <a:p>
          <a:endParaRPr lang="en-US"/>
        </a:p>
      </dgm:t>
    </dgm:pt>
    <dgm:pt modelId="{05BE9805-8F1B-4B93-9B24-9BE6FDCA07F9}" type="sibTrans" cxnId="{DF9D1D2A-2534-4FAE-B2A5-E5CBB20B7B85}">
      <dgm:prSet/>
      <dgm:spPr/>
      <dgm:t>
        <a:bodyPr/>
        <a:lstStyle/>
        <a:p>
          <a:endParaRPr lang="en-US"/>
        </a:p>
      </dgm:t>
    </dgm:pt>
    <dgm:pt modelId="{715FC891-1D56-4438-9D46-B5ACF077A854}" type="pres">
      <dgm:prSet presAssocID="{E4210400-A2DA-464C-90FD-A2B92A941931}" presName="vert0" presStyleCnt="0">
        <dgm:presLayoutVars>
          <dgm:dir/>
          <dgm:animOne val="branch"/>
          <dgm:animLvl val="lvl"/>
        </dgm:presLayoutVars>
      </dgm:prSet>
      <dgm:spPr/>
    </dgm:pt>
    <dgm:pt modelId="{11D02A66-B6EE-4FB6-9D14-8DB027D56CED}" type="pres">
      <dgm:prSet presAssocID="{10221EF9-CA63-4157-8341-FEE32799CC41}" presName="thickLine" presStyleLbl="alignNode1" presStyleIdx="0" presStyleCnt="2"/>
      <dgm:spPr/>
    </dgm:pt>
    <dgm:pt modelId="{E7021D64-5AAA-4E8C-97BD-2FD3B345225B}" type="pres">
      <dgm:prSet presAssocID="{10221EF9-CA63-4157-8341-FEE32799CC41}" presName="horz1" presStyleCnt="0"/>
      <dgm:spPr/>
    </dgm:pt>
    <dgm:pt modelId="{BAF4DE38-EF29-41CC-9AB2-CB7784E26D97}" type="pres">
      <dgm:prSet presAssocID="{10221EF9-CA63-4157-8341-FEE32799CC41}" presName="tx1" presStyleLbl="revTx" presStyleIdx="0" presStyleCnt="2" custScaleY="184679"/>
      <dgm:spPr/>
    </dgm:pt>
    <dgm:pt modelId="{B4B17F83-A8F0-4889-BBFA-0ED9009CA8BD}" type="pres">
      <dgm:prSet presAssocID="{10221EF9-CA63-4157-8341-FEE32799CC41}" presName="vert1" presStyleCnt="0"/>
      <dgm:spPr/>
    </dgm:pt>
    <dgm:pt modelId="{EFB03591-EB4B-449C-8FC2-9F6227598010}" type="pres">
      <dgm:prSet presAssocID="{3E0FE267-CF95-42AB-8BD6-65D607240970}" presName="thickLine" presStyleLbl="alignNode1" presStyleIdx="1" presStyleCnt="2"/>
      <dgm:spPr/>
    </dgm:pt>
    <dgm:pt modelId="{C50683A2-A011-4C49-8EF1-25CEBB9EA912}" type="pres">
      <dgm:prSet presAssocID="{3E0FE267-CF95-42AB-8BD6-65D607240970}" presName="horz1" presStyleCnt="0"/>
      <dgm:spPr/>
    </dgm:pt>
    <dgm:pt modelId="{3192D3BE-95D8-418B-8617-4B2CAD0CB498}" type="pres">
      <dgm:prSet presAssocID="{3E0FE267-CF95-42AB-8BD6-65D607240970}" presName="tx1" presStyleLbl="revTx" presStyleIdx="1" presStyleCnt="2" custScaleY="121808"/>
      <dgm:spPr/>
    </dgm:pt>
    <dgm:pt modelId="{105F679B-8FC3-49D2-895A-3EEFC7A70700}" type="pres">
      <dgm:prSet presAssocID="{3E0FE267-CF95-42AB-8BD6-65D607240970}" presName="vert1" presStyleCnt="0"/>
      <dgm:spPr/>
    </dgm:pt>
  </dgm:ptLst>
  <dgm:cxnLst>
    <dgm:cxn modelId="{DF9D1D2A-2534-4FAE-B2A5-E5CBB20B7B85}" srcId="{E4210400-A2DA-464C-90FD-A2B92A941931}" destId="{3E0FE267-CF95-42AB-8BD6-65D607240970}" srcOrd="1" destOrd="0" parTransId="{5984164D-EA8A-473C-9A51-3808E6166879}" sibTransId="{05BE9805-8F1B-4B93-9B24-9BE6FDCA07F9}"/>
    <dgm:cxn modelId="{1F3CCD42-969F-4626-A458-8F0C3101891E}" srcId="{E4210400-A2DA-464C-90FD-A2B92A941931}" destId="{10221EF9-CA63-4157-8341-FEE32799CC41}" srcOrd="0" destOrd="0" parTransId="{87FE8C31-AA66-4DFA-B2E0-606A53FC5EDE}" sibTransId="{78C4BB72-8805-4277-943C-804BF670A057}"/>
    <dgm:cxn modelId="{11B06F6D-D416-4E83-9876-0B4F16684879}" type="presOf" srcId="{10221EF9-CA63-4157-8341-FEE32799CC41}" destId="{BAF4DE38-EF29-41CC-9AB2-CB7784E26D97}" srcOrd="0" destOrd="0" presId="urn:microsoft.com/office/officeart/2008/layout/LinedList"/>
    <dgm:cxn modelId="{C805CE54-BC92-43C8-9AFC-D55103161732}" type="presOf" srcId="{E4210400-A2DA-464C-90FD-A2B92A941931}" destId="{715FC891-1D56-4438-9D46-B5ACF077A854}" srcOrd="0" destOrd="0" presId="urn:microsoft.com/office/officeart/2008/layout/LinedList"/>
    <dgm:cxn modelId="{7C0F48E5-11BD-4454-9B21-2A12BD39803C}" type="presOf" srcId="{3E0FE267-CF95-42AB-8BD6-65D607240970}" destId="{3192D3BE-95D8-418B-8617-4B2CAD0CB498}" srcOrd="0" destOrd="0" presId="urn:microsoft.com/office/officeart/2008/layout/LinedList"/>
    <dgm:cxn modelId="{DA934F6E-9D07-4FD6-A635-D1EE24DC1AC7}" type="presParOf" srcId="{715FC891-1D56-4438-9D46-B5ACF077A854}" destId="{11D02A66-B6EE-4FB6-9D14-8DB027D56CED}" srcOrd="0" destOrd="0" presId="urn:microsoft.com/office/officeart/2008/layout/LinedList"/>
    <dgm:cxn modelId="{EC3B8A9F-2248-4C9E-A104-753C5D491B53}" type="presParOf" srcId="{715FC891-1D56-4438-9D46-B5ACF077A854}" destId="{E7021D64-5AAA-4E8C-97BD-2FD3B345225B}" srcOrd="1" destOrd="0" presId="urn:microsoft.com/office/officeart/2008/layout/LinedList"/>
    <dgm:cxn modelId="{BD77FB96-2FF2-4582-BAF6-7F2E8D5845CA}" type="presParOf" srcId="{E7021D64-5AAA-4E8C-97BD-2FD3B345225B}" destId="{BAF4DE38-EF29-41CC-9AB2-CB7784E26D97}" srcOrd="0" destOrd="0" presId="urn:microsoft.com/office/officeart/2008/layout/LinedList"/>
    <dgm:cxn modelId="{95BBF194-9B6B-4F3E-8156-02056351216D}" type="presParOf" srcId="{E7021D64-5AAA-4E8C-97BD-2FD3B345225B}" destId="{B4B17F83-A8F0-4889-BBFA-0ED9009CA8BD}" srcOrd="1" destOrd="0" presId="urn:microsoft.com/office/officeart/2008/layout/LinedList"/>
    <dgm:cxn modelId="{75DC5CC4-1B76-4C1F-86A8-25746FF8F833}" type="presParOf" srcId="{715FC891-1D56-4438-9D46-B5ACF077A854}" destId="{EFB03591-EB4B-449C-8FC2-9F6227598010}" srcOrd="2" destOrd="0" presId="urn:microsoft.com/office/officeart/2008/layout/LinedList"/>
    <dgm:cxn modelId="{B3B39AFD-948E-4F50-BFDD-00D558B12AB0}" type="presParOf" srcId="{715FC891-1D56-4438-9D46-B5ACF077A854}" destId="{C50683A2-A011-4C49-8EF1-25CEBB9EA912}" srcOrd="3" destOrd="0" presId="urn:microsoft.com/office/officeart/2008/layout/LinedList"/>
    <dgm:cxn modelId="{4407662B-4D57-4DB0-9B2C-354019B67062}" type="presParOf" srcId="{C50683A2-A011-4C49-8EF1-25CEBB9EA912}" destId="{3192D3BE-95D8-418B-8617-4B2CAD0CB498}" srcOrd="0" destOrd="0" presId="urn:microsoft.com/office/officeart/2008/layout/LinedList"/>
    <dgm:cxn modelId="{0CD28D88-91DC-4E7D-BDDA-C40641C50E4C}" type="presParOf" srcId="{C50683A2-A011-4C49-8EF1-25CEBB9EA912}" destId="{105F679B-8FC3-49D2-895A-3EEFC7A7070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02A66-B6EE-4FB6-9D14-8DB027D56CED}">
      <dsp:nvSpPr>
        <dsp:cNvPr id="0" name=""/>
        <dsp:cNvSpPr/>
      </dsp:nvSpPr>
      <dsp:spPr>
        <a:xfrm>
          <a:off x="0" y="658"/>
          <a:ext cx="3581635"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AF4DE38-EF29-41CC-9AB2-CB7784E26D97}">
      <dsp:nvSpPr>
        <dsp:cNvPr id="0" name=""/>
        <dsp:cNvSpPr/>
      </dsp:nvSpPr>
      <dsp:spPr>
        <a:xfrm>
          <a:off x="0" y="658"/>
          <a:ext cx="3578137" cy="243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latin typeface="Aptos"/>
            </a:rPr>
            <a:t>The person has a bachelor's or associates degree in a health and human services area</a:t>
          </a:r>
          <a:r>
            <a:rPr lang="en-US" sz="1600" b="1" i="0" kern="1200" dirty="0">
              <a:latin typeface="Aptos"/>
              <a:cs typeface="Calibri"/>
            </a:rPr>
            <a:t>,</a:t>
          </a:r>
        </a:p>
        <a:p>
          <a:pPr marL="0" lvl="0" indent="0" algn="l" defTabSz="711200">
            <a:lnSpc>
              <a:spcPct val="90000"/>
            </a:lnSpc>
            <a:spcBef>
              <a:spcPct val="0"/>
            </a:spcBef>
            <a:spcAft>
              <a:spcPct val="35000"/>
            </a:spcAft>
            <a:buNone/>
          </a:pPr>
          <a:r>
            <a:rPr lang="en-US" sz="1600" b="1" i="0" kern="1200" dirty="0">
              <a:latin typeface="Aptos"/>
            </a:rPr>
            <a:t>The person is an RN or an LPN under the direction of an RN,</a:t>
          </a:r>
        </a:p>
        <a:p>
          <a:pPr marL="0" lvl="0" indent="0" algn="l" defTabSz="711200">
            <a:lnSpc>
              <a:spcPct val="90000"/>
            </a:lnSpc>
            <a:spcBef>
              <a:spcPct val="0"/>
            </a:spcBef>
            <a:spcAft>
              <a:spcPct val="35000"/>
            </a:spcAft>
            <a:buNone/>
          </a:pPr>
          <a:r>
            <a:rPr lang="en-US" sz="1600" b="1" i="0" kern="1200" dirty="0">
              <a:latin typeface="Aptos" panose="020B0004020202020204" pitchFamily="34" charset="0"/>
            </a:rPr>
            <a:t>or</a:t>
          </a:r>
        </a:p>
        <a:p>
          <a:pPr marL="0" lvl="0" indent="0" algn="l" defTabSz="711200">
            <a:lnSpc>
              <a:spcPct val="90000"/>
            </a:lnSpc>
            <a:spcBef>
              <a:spcPct val="0"/>
            </a:spcBef>
            <a:spcAft>
              <a:spcPct val="35000"/>
            </a:spcAft>
            <a:buNone/>
          </a:pPr>
          <a:r>
            <a:rPr lang="en-US" sz="1600" b="1" i="0" kern="1200" dirty="0">
              <a:latin typeface="Aptos" panose="020B0004020202020204" pitchFamily="34" charset="0"/>
            </a:rPr>
            <a:t>The person completed at least two years of work as an aide, as defined by rule</a:t>
          </a:r>
          <a:r>
            <a:rPr lang="en-US" sz="1400" b="1" i="0" kern="1200" dirty="0">
              <a:latin typeface="Aptos" panose="020B0004020202020204" pitchFamily="34" charset="0"/>
            </a:rPr>
            <a:t>.</a:t>
          </a:r>
          <a:endParaRPr lang="en-US" sz="1400" b="1" i="0" kern="1200" dirty="0">
            <a:latin typeface="Aptos"/>
            <a:cs typeface="Calibri"/>
          </a:endParaRPr>
        </a:p>
      </dsp:txBody>
      <dsp:txXfrm>
        <a:off x="0" y="658"/>
        <a:ext cx="3578137" cy="2436272"/>
      </dsp:txXfrm>
    </dsp:sp>
    <dsp:sp modelId="{EFB03591-EB4B-449C-8FC2-9F6227598010}">
      <dsp:nvSpPr>
        <dsp:cNvPr id="0" name=""/>
        <dsp:cNvSpPr/>
      </dsp:nvSpPr>
      <dsp:spPr>
        <a:xfrm>
          <a:off x="0" y="2436930"/>
          <a:ext cx="3581635"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192D3BE-95D8-418B-8617-4B2CAD0CB498}">
      <dsp:nvSpPr>
        <dsp:cNvPr id="0" name=""/>
        <dsp:cNvSpPr/>
      </dsp:nvSpPr>
      <dsp:spPr>
        <a:xfrm>
          <a:off x="0" y="2436930"/>
          <a:ext cx="3578137" cy="1606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Aptos" panose="020B0004020202020204" pitchFamily="34" charset="0"/>
            </a:rPr>
            <a:t>Provider will submit copy of current License at time of hire and at time of review. </a:t>
          </a:r>
        </a:p>
        <a:p>
          <a:pPr marL="0" lvl="0" indent="0" algn="l" defTabSz="844550">
            <a:lnSpc>
              <a:spcPct val="90000"/>
            </a:lnSpc>
            <a:spcBef>
              <a:spcPct val="0"/>
            </a:spcBef>
            <a:spcAft>
              <a:spcPct val="35000"/>
            </a:spcAft>
            <a:buNone/>
          </a:pPr>
          <a:r>
            <a:rPr lang="en-US" sz="1900" kern="12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License Verification | Ohio Board of Nursing</a:t>
          </a:r>
          <a:endParaRPr lang="en-US" sz="1900" b="1" kern="1200" dirty="0">
            <a:solidFill>
              <a:schemeClr val="accent1"/>
            </a:solidFill>
            <a:latin typeface="Aptos" panose="020B0004020202020204" pitchFamily="34" charset="0"/>
          </a:endParaRPr>
        </a:p>
      </dsp:txBody>
      <dsp:txXfrm>
        <a:off x="0" y="2436930"/>
        <a:ext cx="3578137" cy="160688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75212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09705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349630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63D4AD6-985B-4A42-9526-D64E12DCF5E9}"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252661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23559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71B1146-D348-4842-B56F-E1397D261730}"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917906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71B1146-D348-4842-B56F-E1397D261730}"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619516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4097474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63D4AD6-985B-4A42-9526-D64E12DCF5E9}" type="slidenum">
              <a:rPr lang="en-US" smtClean="0"/>
              <a:t>‹#›</a:t>
            </a:fld>
            <a:endParaRPr lang="en-US"/>
          </a:p>
        </p:txBody>
      </p:sp>
    </p:spTree>
    <p:extLst>
      <p:ext uri="{BB962C8B-B14F-4D97-AF65-F5344CB8AC3E}">
        <p14:creationId xmlns:p14="http://schemas.microsoft.com/office/powerpoint/2010/main" val="147729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6760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1B1146-D348-4842-B56F-E1397D26173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00803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275787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1B1146-D348-4842-B56F-E1397D261730}"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3857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1B1146-D348-4842-B56F-E1397D261730}"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83256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71B1146-D348-4842-B56F-E1397D261730}"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085040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1450927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B1146-D348-4842-B56F-E1397D26173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D4AD6-985B-4A42-9526-D64E12DCF5E9}" type="slidenum">
              <a:rPr lang="en-US" smtClean="0"/>
              <a:t>‹#›</a:t>
            </a:fld>
            <a:endParaRPr lang="en-US"/>
          </a:p>
        </p:txBody>
      </p:sp>
    </p:spTree>
    <p:extLst>
      <p:ext uri="{BB962C8B-B14F-4D97-AF65-F5344CB8AC3E}">
        <p14:creationId xmlns:p14="http://schemas.microsoft.com/office/powerpoint/2010/main" val="2852709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71B1146-D348-4842-B56F-E1397D261730}" type="datetimeFigureOut">
              <a:rPr lang="en-US" smtClean="0"/>
              <a:t>10/9/2024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63D4AD6-985B-4A42-9526-D64E12DCF5E9}" type="slidenum">
              <a:rPr lang="en-US" smtClean="0"/>
              <a:t>‹#›</a:t>
            </a:fld>
            <a:endParaRPr lang="en-US"/>
          </a:p>
        </p:txBody>
      </p:sp>
    </p:spTree>
    <p:extLst>
      <p:ext uri="{BB962C8B-B14F-4D97-AF65-F5344CB8AC3E}">
        <p14:creationId xmlns:p14="http://schemas.microsoft.com/office/powerpoint/2010/main" val="1785963845"/>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nam12.safelinks.protection.outlook.com/?url=https%3A%2F%2Fcodes.ohio.gov%2Fohio-administrative-code%2Frule-173-39-02.8&amp;data=05%7C01%7Clwebster%40help4seniors.org%7Cb73823daa76348e3d36e08da69b1b6f2%7C2f50290db39f465a8e04e7306a236428%7C0%7C0%7C637938509242120916%7CUnknown%7CTWFpbGZsb3d8eyJWIjoiMC4wLjAwMDAiLCJQIjoiV2luMzIiLCJBTiI6Ik1haWwiLCJXVCI6Mn0%3D%7C3000%7C%7C%7C&amp;sdata=N744JIScWKwEM8tds5RYxcfmESaVH1ZQ2aTKtqsTAWo%3D&amp;reserved=0" TargetMode="External"/><Relationship Id="rId5" Type="http://schemas.openxmlformats.org/officeDocument/2006/relationships/hyperlink" Target="NULL"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hyperlink" Target="https://nurseaideregistry.odh.ohio.gov/Public/PublicNurseAideSearch" TargetMode="External"/><Relationship Id="rId4" Type="http://schemas.microsoft.com/office/2018/10/relationships/comments" Target="../comments/modernComment_102_F9A520A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12"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10.jpeg"/><Relationship Id="rId4" Type="http://schemas.microsoft.com/office/2018/10/relationships/comments" Target="../comments/modernComment_107_8A340597.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21E1256-6B71-5EB8-498A-2E1B9F9C4617}"/>
              </a:ext>
            </a:extLst>
          </p:cNvPr>
          <p:cNvPicPr>
            <a:picLocks noChangeAspect="1"/>
          </p:cNvPicPr>
          <p:nvPr/>
        </p:nvPicPr>
        <p:blipFill rotWithShape="1">
          <a:blip r:embed="rId4">
            <a:duotone>
              <a:schemeClr val="bg2">
                <a:shade val="45000"/>
                <a:satMod val="135000"/>
              </a:schemeClr>
              <a:prstClr val="white"/>
            </a:duotone>
            <a:alphaModFix amt="41000"/>
          </a:blip>
          <a:srcRect t="10000"/>
          <a:stretch/>
        </p:blipFill>
        <p:spPr>
          <a:xfrm>
            <a:off x="-3176" y="47552"/>
            <a:ext cx="12192000" cy="6857991"/>
          </a:xfrm>
          <a:prstGeom prst="rect">
            <a:avLst/>
          </a:prstGeom>
        </p:spPr>
      </p:pic>
      <p:sp>
        <p:nvSpPr>
          <p:cNvPr id="2" name="Title 1">
            <a:extLst>
              <a:ext uri="{FF2B5EF4-FFF2-40B4-BE49-F238E27FC236}">
                <a16:creationId xmlns:a16="http://schemas.microsoft.com/office/drawing/2014/main" id="{E6C2AE68-D2C4-B1A8-0D3A-1D95BD97E05F}"/>
              </a:ext>
            </a:extLst>
          </p:cNvPr>
          <p:cNvSpPr>
            <a:spLocks noGrp="1"/>
          </p:cNvSpPr>
          <p:nvPr>
            <p:ph type="title"/>
          </p:nvPr>
        </p:nvSpPr>
        <p:spPr>
          <a:xfrm>
            <a:off x="680322" y="4402667"/>
            <a:ext cx="8835818" cy="1136896"/>
          </a:xfrm>
        </p:spPr>
        <p:txBody>
          <a:bodyPr vert="horz" lIns="91440" tIns="45720" rIns="91440" bIns="45720" rtlCol="0" anchor="b">
            <a:noAutofit/>
          </a:bodyPr>
          <a:lstStyle/>
          <a:p>
            <a:r>
              <a:rPr lang="en-US" b="1" dirty="0"/>
              <a:t>Homemaker (HMK) Staff Qualifications and Staffing Expectations</a:t>
            </a:r>
          </a:p>
        </p:txBody>
      </p:sp>
      <p:sp>
        <p:nvSpPr>
          <p:cNvPr id="3" name="Text Placeholder 2">
            <a:extLst>
              <a:ext uri="{FF2B5EF4-FFF2-40B4-BE49-F238E27FC236}">
                <a16:creationId xmlns:a16="http://schemas.microsoft.com/office/drawing/2014/main" id="{1623D8C2-27B6-0E62-2D01-3F06B85935AA}"/>
              </a:ext>
            </a:extLst>
          </p:cNvPr>
          <p:cNvSpPr>
            <a:spLocks noGrp="1"/>
          </p:cNvSpPr>
          <p:nvPr>
            <p:ph type="body" idx="1"/>
          </p:nvPr>
        </p:nvSpPr>
        <p:spPr>
          <a:xfrm>
            <a:off x="680321" y="5337545"/>
            <a:ext cx="8835817" cy="776176"/>
          </a:xfrm>
        </p:spPr>
        <p:txBody>
          <a:bodyPr vert="horz" lIns="91440" tIns="45720" rIns="91440" bIns="45720" rtlCol="0" anchor="t">
            <a:normAutofit/>
          </a:bodyPr>
          <a:lstStyle/>
          <a:p>
            <a:pPr marR="0">
              <a:spcAft>
                <a:spcPts val="0"/>
              </a:spcAft>
            </a:pPr>
            <a:endParaRPr lang="en-US" sz="600" u="sng" dirty="0">
              <a:solidFill>
                <a:srgbClr val="0070C0"/>
              </a:solidFill>
              <a:effectLst/>
              <a:hlinkClick r:id="rId5" invalidUrl="http://">
                <a:extLst>
                  <a:ext uri="{A12FA001-AC4F-418D-AE19-62706E023703}">
                    <ahyp:hlinkClr xmlns:ahyp="http://schemas.microsoft.com/office/drawing/2018/hyperlinkcolor" val="tx"/>
                  </a:ext>
                </a:extLst>
              </a:hlinkClick>
            </a:endParaRPr>
          </a:p>
          <a:p>
            <a:pPr marR="0">
              <a:spcAft>
                <a:spcPts val="0"/>
              </a:spcAft>
            </a:pPr>
            <a:r>
              <a:rPr lang="en-US" sz="2800" b="1" u="sng" dirty="0">
                <a:solidFill>
                  <a:schemeClr val="tx1"/>
                </a:solidFill>
                <a:effectLst/>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rPr>
              <a:t>Rule 173-39-02.8 - Ohio Administrative Code | Ohio Laws</a:t>
            </a:r>
            <a:endParaRPr lang="en-US" sz="2800" b="1" dirty="0">
              <a:solidFill>
                <a:schemeClr val="tx1"/>
              </a:solidFill>
              <a:effectLst/>
              <a:latin typeface="Calibri"/>
              <a:cs typeface="Calibri"/>
              <a:hlinkClick r:id="rId6">
                <a:extLst>
                  <a:ext uri="{A12FA001-AC4F-418D-AE19-62706E023703}">
                    <ahyp:hlinkClr xmlns:ahyp="http://schemas.microsoft.com/office/drawing/2018/hyperlinkcolor" val="tx"/>
                  </a:ext>
                </a:extLst>
              </a:hlinkClick>
            </a:endParaRPr>
          </a:p>
        </p:txBody>
      </p:sp>
      <p:pic>
        <p:nvPicPr>
          <p:cNvPr id="7" name="Picture 6" descr="A logo with white text">
            <a:extLst>
              <a:ext uri="{FF2B5EF4-FFF2-40B4-BE49-F238E27FC236}">
                <a16:creationId xmlns:a16="http://schemas.microsoft.com/office/drawing/2014/main" id="{48E353CA-4DC8-0A8B-35C7-9D10829B24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9820" y="5100706"/>
            <a:ext cx="1471858" cy="1249853"/>
          </a:xfrm>
          <a:prstGeom prst="rect">
            <a:avLst/>
          </a:prstGeom>
        </p:spPr>
      </p:pic>
      <p:pic>
        <p:nvPicPr>
          <p:cNvPr id="13" name="Audio 12">
            <a:hlinkClick r:id="" action="ppaction://media"/>
            <a:extLst>
              <a:ext uri="{FF2B5EF4-FFF2-40B4-BE49-F238E27FC236}">
                <a16:creationId xmlns:a16="http://schemas.microsoft.com/office/drawing/2014/main" id="{1CDA5963-8E1A-84F2-791A-B33764C30AD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9934303"/>
      </p:ext>
    </p:extLst>
  </p:cSld>
  <p:clrMapOvr>
    <a:masterClrMapping/>
  </p:clrMapOvr>
  <mc:AlternateContent xmlns:mc="http://schemas.openxmlformats.org/markup-compatibility/2006" xmlns:p14="http://schemas.microsoft.com/office/powerpoint/2010/main">
    <mc:Choice Requires="p14">
      <p:transition spd="slow" p14:dur="2000" advTm="17379"/>
    </mc:Choice>
    <mc:Fallback xmlns="">
      <p:transition spd="slow" advTm="1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72DB-B920-CFA1-7BB1-087C515C3582}"/>
              </a:ext>
            </a:extLst>
          </p:cNvPr>
          <p:cNvSpPr>
            <a:spLocks noGrp="1"/>
          </p:cNvSpPr>
          <p:nvPr>
            <p:ph type="title"/>
          </p:nvPr>
        </p:nvSpPr>
        <p:spPr/>
        <p:txBody>
          <a:bodyPr>
            <a:normAutofit fontScale="90000"/>
          </a:bodyPr>
          <a:lstStyle/>
          <a:p>
            <a:br>
              <a:rPr lang="en-US" dirty="0">
                <a:latin typeface="Aptos" panose="020B0004020202020204" pitchFamily="34" charset="0"/>
              </a:rPr>
            </a:br>
            <a:r>
              <a:rPr lang="en-US" sz="4000" b="1" dirty="0">
                <a:latin typeface="Aptos" panose="020B0004020202020204" pitchFamily="34" charset="0"/>
              </a:rPr>
              <a:t>Staffing Expectations:</a:t>
            </a:r>
            <a:br>
              <a:rPr lang="en-US" dirty="0"/>
            </a:br>
            <a:endParaRPr lang="en-US" dirty="0"/>
          </a:p>
        </p:txBody>
      </p:sp>
      <p:sp>
        <p:nvSpPr>
          <p:cNvPr id="12" name="Content Placeholder 11">
            <a:extLst>
              <a:ext uri="{FF2B5EF4-FFF2-40B4-BE49-F238E27FC236}">
                <a16:creationId xmlns:a16="http://schemas.microsoft.com/office/drawing/2014/main" id="{77155331-4FE1-4718-8A02-F7FFD3D440CC}"/>
              </a:ext>
            </a:extLst>
          </p:cNvPr>
          <p:cNvSpPr>
            <a:spLocks noGrp="1"/>
          </p:cNvSpPr>
          <p:nvPr>
            <p:ph idx="1"/>
          </p:nvPr>
        </p:nvSpPr>
        <p:spPr>
          <a:xfrm>
            <a:off x="680321" y="3572541"/>
            <a:ext cx="9613861" cy="2363646"/>
          </a:xfrm>
        </p:spPr>
        <p:txBody>
          <a:bodyPr>
            <a:normAutofit/>
          </a:bodyPr>
          <a:lstStyle/>
          <a:p>
            <a:pPr marL="0" indent="0">
              <a:buNone/>
            </a:pPr>
            <a:r>
              <a:rPr lang="en-US" b="1" i="0" dirty="0">
                <a:effectLst/>
                <a:latin typeface="Aptos" panose="020B0004020202020204" pitchFamily="34" charset="0"/>
              </a:rPr>
              <a:t>The provider must maintain adequate staffing levels to provide the service at least five days per week and </a:t>
            </a:r>
            <a:r>
              <a:rPr lang="en-US" b="1" dirty="0">
                <a:effectLst/>
                <a:latin typeface="Aptos" panose="020B0004020202020204" pitchFamily="34" charset="0"/>
              </a:rPr>
              <a:t>must</a:t>
            </a:r>
            <a:r>
              <a:rPr lang="en-US" b="1" i="0" dirty="0">
                <a:effectLst/>
                <a:latin typeface="Aptos" panose="020B0004020202020204" pitchFamily="34" charset="0"/>
              </a:rPr>
              <a:t> possess a back-up plan to ensure the service is provided during staff absences.</a:t>
            </a:r>
            <a:endParaRPr lang="en-US" b="1" dirty="0">
              <a:latin typeface="Aptos" panose="020B0004020202020204" pitchFamily="34" charset="0"/>
            </a:endParaRPr>
          </a:p>
        </p:txBody>
      </p:sp>
      <p:sp>
        <p:nvSpPr>
          <p:cNvPr id="4" name="Text Placeholder 3">
            <a:extLst>
              <a:ext uri="{FF2B5EF4-FFF2-40B4-BE49-F238E27FC236}">
                <a16:creationId xmlns:a16="http://schemas.microsoft.com/office/drawing/2014/main" id="{0748765D-AE19-6A7B-E5CF-7F1B7884D37A}"/>
              </a:ext>
            </a:extLst>
          </p:cNvPr>
          <p:cNvSpPr>
            <a:spLocks noGrp="1"/>
          </p:cNvSpPr>
          <p:nvPr>
            <p:ph type="body" sz="half" idx="2"/>
          </p:nvPr>
        </p:nvSpPr>
        <p:spPr>
          <a:xfrm>
            <a:off x="680322" y="2336873"/>
            <a:ext cx="3790078" cy="1352626"/>
          </a:xfrm>
        </p:spPr>
        <p:txBody>
          <a:bodyPr>
            <a:normAutofit/>
          </a:bodyPr>
          <a:lstStyle/>
          <a:p>
            <a:r>
              <a:rPr lang="en-US" sz="2800" b="1" i="0" dirty="0">
                <a:effectLst/>
                <a:latin typeface="Aptos" panose="020B0004020202020204" pitchFamily="34" charset="0"/>
              </a:rPr>
              <a:t>Availability:</a:t>
            </a:r>
            <a:endParaRPr lang="en-US" sz="2800" b="1" dirty="0">
              <a:latin typeface="Aptos" panose="020B0004020202020204" pitchFamily="34" charset="0"/>
            </a:endParaRPr>
          </a:p>
        </p:txBody>
      </p:sp>
      <p:pic>
        <p:nvPicPr>
          <p:cNvPr id="9" name="Picture 8" descr="A logo with white text">
            <a:extLst>
              <a:ext uri="{FF2B5EF4-FFF2-40B4-BE49-F238E27FC236}">
                <a16:creationId xmlns:a16="http://schemas.microsoft.com/office/drawing/2014/main" id="{F729277B-6E03-BFFA-5744-C678AC41D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8476" y="753227"/>
            <a:ext cx="1154055" cy="979985"/>
          </a:xfrm>
          <a:prstGeom prst="rect">
            <a:avLst/>
          </a:prstGeom>
        </p:spPr>
      </p:pic>
      <p:pic>
        <p:nvPicPr>
          <p:cNvPr id="19" name="Audio 18">
            <a:hlinkClick r:id="" action="ppaction://media"/>
            <a:extLst>
              <a:ext uri="{FF2B5EF4-FFF2-40B4-BE49-F238E27FC236}">
                <a16:creationId xmlns:a16="http://schemas.microsoft.com/office/drawing/2014/main" id="{359F85FA-6E3B-26EB-5C00-D4F35C1F13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4675792"/>
      </p:ext>
    </p:extLst>
  </p:cSld>
  <p:clrMapOvr>
    <a:masterClrMapping/>
  </p:clrMapOvr>
  <mc:AlternateContent xmlns:mc="http://schemas.openxmlformats.org/markup-compatibility/2006" xmlns:p14="http://schemas.microsoft.com/office/powerpoint/2010/main">
    <mc:Choice Requires="p14">
      <p:transition spd="slow" p14:dur="2000" advTm="22578"/>
    </mc:Choice>
    <mc:Fallback xmlns="">
      <p:transition spd="slow" advTm="2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08D9-02EC-AD10-17D5-314AF13E3400}"/>
              </a:ext>
            </a:extLst>
          </p:cNvPr>
          <p:cNvSpPr>
            <a:spLocks noGrp="1"/>
          </p:cNvSpPr>
          <p:nvPr>
            <p:ph type="title"/>
          </p:nvPr>
        </p:nvSpPr>
        <p:spPr>
          <a:xfrm>
            <a:off x="680321" y="808074"/>
            <a:ext cx="9686423" cy="1190847"/>
          </a:xfrm>
        </p:spPr>
        <p:txBody>
          <a:bodyPr>
            <a:normAutofit fontScale="90000"/>
          </a:bodyPr>
          <a:lstStyle/>
          <a:p>
            <a:br>
              <a:rPr lang="en-US" sz="1800" b="0" i="0" dirty="0">
                <a:effectLst/>
                <a:latin typeface="PT Serif" panose="020A0603040505020204" pitchFamily="18" charset="0"/>
              </a:rPr>
            </a:br>
            <a:br>
              <a:rPr lang="en-US" sz="4000" b="0" i="0" dirty="0">
                <a:effectLst/>
                <a:latin typeface="Aptos" panose="020B0004020202020204" pitchFamily="34" charset="0"/>
              </a:rPr>
            </a:br>
            <a:r>
              <a:rPr lang="en-US" sz="4000" dirty="0">
                <a:latin typeface="Aptos"/>
                <a:cs typeface="Times New Roman"/>
              </a:rPr>
              <a:t>HMK</a:t>
            </a:r>
            <a:r>
              <a:rPr lang="en-US" sz="4000" dirty="0">
                <a:effectLst/>
                <a:latin typeface="Aptos"/>
                <a:ea typeface="Aptos" panose="020B0004020202020204" pitchFamily="34" charset="0"/>
                <a:cs typeface="Times New Roman"/>
              </a:rPr>
              <a:t> Aides</a:t>
            </a:r>
            <a:r>
              <a:rPr lang="en-US" sz="4000" dirty="0">
                <a:latin typeface="Aptos"/>
                <a:ea typeface="Aptos" panose="020B0004020202020204" pitchFamily="34" charset="0"/>
                <a:cs typeface="Times New Roman"/>
              </a:rPr>
              <a:t> must qualify by one of the following:</a:t>
            </a:r>
            <a:br>
              <a:rPr lang="en-US" sz="4000" b="1" i="0" dirty="0">
                <a:effectLst/>
                <a:latin typeface="Aptos" panose="020B0004020202020204" pitchFamily="34" charset="0"/>
              </a:rPr>
            </a:br>
            <a:br>
              <a:rPr lang="en-US" sz="4000" dirty="0">
                <a:effectLst/>
                <a:latin typeface="Aptos" panose="020B0004020202020204" pitchFamily="34" charset="0"/>
                <a:ea typeface="Times New Roman" panose="02020603050405020304" pitchFamily="18" charset="0"/>
              </a:rPr>
            </a:br>
            <a:endParaRPr lang="en-US" sz="4000" dirty="0">
              <a:latin typeface="Aptos" panose="020B0004020202020204" pitchFamily="34" charset="0"/>
            </a:endParaRPr>
          </a:p>
        </p:txBody>
      </p:sp>
      <p:pic>
        <p:nvPicPr>
          <p:cNvPr id="16" name="Content Placeholder 15" descr="Person helping old woman">
            <a:extLst>
              <a:ext uri="{FF2B5EF4-FFF2-40B4-BE49-F238E27FC236}">
                <a16:creationId xmlns:a16="http://schemas.microsoft.com/office/drawing/2014/main" id="{A4BF9AED-F7CF-7AB8-269B-80B7FD49122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4111" y="2336800"/>
            <a:ext cx="5407753" cy="3598863"/>
          </a:xfrm>
        </p:spPr>
      </p:pic>
      <p:pic>
        <p:nvPicPr>
          <p:cNvPr id="5" name="Picture 4" descr="A logo with white text">
            <a:extLst>
              <a:ext uri="{FF2B5EF4-FFF2-40B4-BE49-F238E27FC236}">
                <a16:creationId xmlns:a16="http://schemas.microsoft.com/office/drawing/2014/main" id="{6F92BB67-9363-EA85-6674-6AC924D18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20" y="5268419"/>
            <a:ext cx="1181458" cy="1003255"/>
          </a:xfrm>
          <a:prstGeom prst="rect">
            <a:avLst/>
          </a:prstGeom>
        </p:spPr>
      </p:pic>
      <p:pic>
        <p:nvPicPr>
          <p:cNvPr id="24" name="Audio 23">
            <a:hlinkClick r:id="" action="ppaction://media"/>
            <a:extLst>
              <a:ext uri="{FF2B5EF4-FFF2-40B4-BE49-F238E27FC236}">
                <a16:creationId xmlns:a16="http://schemas.microsoft.com/office/drawing/2014/main" id="{9D288D9C-DB55-88F8-DD2F-180D08B2F1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6583661"/>
      </p:ext>
    </p:extLst>
  </p:cSld>
  <p:clrMapOvr>
    <a:masterClrMapping/>
  </p:clrMapOvr>
  <mc:AlternateContent xmlns:mc="http://schemas.openxmlformats.org/markup-compatibility/2006" xmlns:p14="http://schemas.microsoft.com/office/powerpoint/2010/main">
    <mc:Choice Requires="p14">
      <p:transition spd="slow" p14:dur="2000" advTm="6657"/>
    </mc:Choice>
    <mc:Fallback xmlns="">
      <p:transition spd="slow" advTm="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02599A-8C80-0CE6-D142-BA851972CC80}"/>
              </a:ext>
            </a:extLst>
          </p:cNvPr>
          <p:cNvSpPr>
            <a:spLocks noGrp="1"/>
          </p:cNvSpPr>
          <p:nvPr>
            <p:ph type="ctrTitle"/>
          </p:nvPr>
        </p:nvSpPr>
        <p:spPr>
          <a:xfrm>
            <a:off x="170122" y="382773"/>
            <a:ext cx="7772510" cy="2147776"/>
          </a:xfrm>
        </p:spPr>
        <p:txBody>
          <a:bodyPr>
            <a:noAutofit/>
          </a:bodyPr>
          <a:lstStyle/>
          <a:p>
            <a:pPr marL="457200" lvl="1" algn="ctr"/>
            <a:r>
              <a:rPr lang="en-US" sz="3200" b="1" dirty="0">
                <a:solidFill>
                  <a:schemeClr val="tx1"/>
                </a:solidFill>
                <a:latin typeface="Aptos"/>
                <a:ea typeface="Times New Roman" panose="02020603050405020304" pitchFamily="18" charset="0"/>
                <a:cs typeface="Aptos" panose="020B0004020202020204" pitchFamily="34" charset="0"/>
              </a:rPr>
              <a:t>State Tested Nurse Aide (STNA)- </a:t>
            </a:r>
            <a:r>
              <a:rPr lang="en-US" sz="3200" b="1" dirty="0">
                <a:solidFill>
                  <a:schemeClr val="tx1"/>
                </a:solidFill>
                <a:effectLst/>
                <a:latin typeface="Aptos"/>
                <a:ea typeface="Times New Roman" panose="02020603050405020304" pitchFamily="18" charset="0"/>
                <a:cs typeface="Aptos" panose="020B0004020202020204" pitchFamily="34" charset="0"/>
              </a:rPr>
              <a:t>completion of nurse aide training/competency evaluation program approved by ODH.</a:t>
            </a:r>
            <a:r>
              <a:rPr lang="en-US" sz="3200" b="1" dirty="0">
                <a:solidFill>
                  <a:schemeClr val="tx1"/>
                </a:solidFill>
                <a:latin typeface="Aptos"/>
                <a:ea typeface="Times New Roman" panose="02020603050405020304" pitchFamily="18" charset="0"/>
                <a:cs typeface="Aptos" panose="020B0004020202020204" pitchFamily="34" charset="0"/>
              </a:rPr>
              <a:t> </a:t>
            </a:r>
            <a:endParaRPr lang="en-US" sz="3200" b="1" dirty="0">
              <a:solidFill>
                <a:schemeClr val="tx1"/>
              </a:solidFill>
              <a:effectLst/>
              <a:latin typeface="Times New Roman"/>
              <a:ea typeface="Aptos" panose="020B0004020202020204" pitchFamily="34" charset="0"/>
              <a:cs typeface="Aptos" panose="020B0004020202020204" pitchFamily="34" charset="0"/>
            </a:endParaRPr>
          </a:p>
        </p:txBody>
      </p:sp>
      <p:sp>
        <p:nvSpPr>
          <p:cNvPr id="8" name="Subtitle 7">
            <a:extLst>
              <a:ext uri="{FF2B5EF4-FFF2-40B4-BE49-F238E27FC236}">
                <a16:creationId xmlns:a16="http://schemas.microsoft.com/office/drawing/2014/main" id="{DB17C263-F2FD-10A6-367C-328DF9F5153C}"/>
              </a:ext>
            </a:extLst>
          </p:cNvPr>
          <p:cNvSpPr>
            <a:spLocks noGrp="1"/>
          </p:cNvSpPr>
          <p:nvPr>
            <p:ph type="subTitle" idx="1"/>
          </p:nvPr>
        </p:nvSpPr>
        <p:spPr>
          <a:xfrm>
            <a:off x="170122" y="2732567"/>
            <a:ext cx="7602278" cy="1424763"/>
          </a:xfrm>
        </p:spPr>
        <p:txBody>
          <a:bodyPr>
            <a:normAutofit/>
          </a:bodyPr>
          <a:lstStyle/>
          <a:p>
            <a:pPr marR="0" lvl="2">
              <a:spcBef>
                <a:spcPts val="0"/>
              </a:spcBef>
              <a:spcAft>
                <a:spcPts val="0"/>
              </a:spcAft>
            </a:pPr>
            <a:r>
              <a:rPr lang="en-US" sz="2000" b="1" dirty="0">
                <a:effectLst/>
                <a:latin typeface="Aptos" panose="020B0004020202020204" pitchFamily="34" charset="0"/>
                <a:ea typeface="Times New Roman" panose="02020603050405020304" pitchFamily="18" charset="0"/>
                <a:cs typeface="Aptos" panose="020B0004020202020204" pitchFamily="34" charset="0"/>
              </a:rPr>
              <a:t>Provider will submit a copy of ODH’s nurse aide registry with employee listed as active, in good standing. </a:t>
            </a:r>
          </a:p>
          <a:p>
            <a:pPr marL="1143000" marR="0" lvl="2" indent="-228600">
              <a:spcBef>
                <a:spcPts val="0"/>
              </a:spcBef>
              <a:spcAft>
                <a:spcPts val="0"/>
              </a:spcAft>
              <a:buFont typeface="Wingdings" panose="05000000000000000000" pitchFamily="2" charset="2"/>
              <a:buChar char=""/>
            </a:pPr>
            <a:endParaRPr lang="en-US" dirty="0">
              <a:effectLst/>
              <a:latin typeface="Aptos" panose="020B0004020202020204" pitchFamily="34" charset="0"/>
              <a:ea typeface="Aptos" panose="020B0004020202020204" pitchFamily="34" charset="0"/>
              <a:cs typeface="Aptos" panose="020B0004020202020204" pitchFamily="34" charset="0"/>
            </a:endParaRPr>
          </a:p>
          <a:p>
            <a:pPr marR="0" lvl="2">
              <a:spcBef>
                <a:spcPts val="0"/>
              </a:spcBef>
              <a:spcAft>
                <a:spcPts val="0"/>
              </a:spcAft>
            </a:pPr>
            <a:r>
              <a:rPr lang="en-US" dirty="0">
                <a:hlinkClick r:id="rId5"/>
              </a:rPr>
              <a:t>Nurse Aide Registry (ohio.gov)</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a:endParaRPr lang="en-US" dirty="0"/>
          </a:p>
        </p:txBody>
      </p:sp>
      <p:pic>
        <p:nvPicPr>
          <p:cNvPr id="5" name="Picture 4" descr="Stethoscope">
            <a:extLst>
              <a:ext uri="{FF2B5EF4-FFF2-40B4-BE49-F238E27FC236}">
                <a16:creationId xmlns:a16="http://schemas.microsoft.com/office/drawing/2014/main" id="{5436DFA3-62BE-8088-60A8-048809190DB2}"/>
              </a:ext>
            </a:extLst>
          </p:cNvPr>
          <p:cNvPicPr>
            <a:picLocks noChangeAspect="1"/>
          </p:cNvPicPr>
          <p:nvPr/>
        </p:nvPicPr>
        <p:blipFill rotWithShape="1">
          <a:blip r:embed="rId6"/>
          <a:srcRect l="15998" r="10471"/>
          <a:stretch/>
        </p:blipFill>
        <p:spPr>
          <a:xfrm>
            <a:off x="8187091" y="1904620"/>
            <a:ext cx="3358478" cy="3048760"/>
          </a:xfrm>
          <a:prstGeom prst="rect">
            <a:avLst/>
          </a:prstGeom>
          <a:ln>
            <a:noFill/>
          </a:ln>
          <a:effectLst>
            <a:outerShdw blurRad="76200" dist="63500" dir="5040000" algn="tl" rotWithShape="0">
              <a:srgbClr val="000000">
                <a:alpha val="41000"/>
              </a:srgbClr>
            </a:outerShdw>
          </a:effectLst>
        </p:spPr>
      </p:pic>
      <p:pic>
        <p:nvPicPr>
          <p:cNvPr id="3" name="Picture 2" descr="A logo with white text">
            <a:extLst>
              <a:ext uri="{FF2B5EF4-FFF2-40B4-BE49-F238E27FC236}">
                <a16:creationId xmlns:a16="http://schemas.microsoft.com/office/drawing/2014/main" id="{0450A335-ED4E-0559-0AA0-2AF58E8AF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620" y="5268419"/>
            <a:ext cx="1181458" cy="1003255"/>
          </a:xfrm>
          <a:prstGeom prst="rect">
            <a:avLst/>
          </a:prstGeom>
        </p:spPr>
      </p:pic>
      <p:pic>
        <p:nvPicPr>
          <p:cNvPr id="13" name="Audio 12">
            <a:hlinkClick r:id="" action="ppaction://media"/>
            <a:extLst>
              <a:ext uri="{FF2B5EF4-FFF2-40B4-BE49-F238E27FC236}">
                <a16:creationId xmlns:a16="http://schemas.microsoft.com/office/drawing/2014/main" id="{9257F698-7E34-E875-B956-CDC183B97B9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8348576"/>
      </p:ext>
    </p:extLst>
  </p:cSld>
  <p:clrMapOvr>
    <a:masterClrMapping/>
  </p:clrMapOvr>
  <mc:AlternateContent xmlns:mc="http://schemas.openxmlformats.org/markup-compatibility/2006" xmlns:p14="http://schemas.microsoft.com/office/powerpoint/2010/main">
    <mc:Choice Requires="p14">
      <p:transition spd="slow" p14:dur="2000" advTm="32750"/>
    </mc:Choice>
    <mc:Fallback xmlns="">
      <p:transition spd="slow" advTm="3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218F-8D9A-3A5B-B637-1C361A029326}"/>
              </a:ext>
            </a:extLst>
          </p:cNvPr>
          <p:cNvSpPr>
            <a:spLocks noGrp="1"/>
          </p:cNvSpPr>
          <p:nvPr>
            <p:ph type="ctrTitle"/>
          </p:nvPr>
        </p:nvSpPr>
        <p:spPr>
          <a:xfrm>
            <a:off x="680322" y="925033"/>
            <a:ext cx="8144134" cy="1722474"/>
          </a:xfrm>
        </p:spPr>
        <p:txBody>
          <a:bodyPr/>
          <a:lstStyle/>
          <a:p>
            <a:pPr algn="ctr"/>
            <a:r>
              <a:rPr lang="en-US" sz="3600" b="1" i="0" dirty="0">
                <a:effectLst/>
                <a:latin typeface="Aptos" panose="020B0004020202020204" pitchFamily="34" charset="0"/>
              </a:rPr>
              <a:t>Medicare: The person met the qualifications to be a Medicare-certified home health aide.</a:t>
            </a:r>
            <a:br>
              <a:rPr lang="en-US" sz="2400" b="0" i="0" dirty="0">
                <a:effectLst/>
                <a:latin typeface="PT Serif" panose="020A0603040505020204" pitchFamily="18" charset="0"/>
              </a:rPr>
            </a:br>
            <a:endParaRPr lang="en-US" sz="2400" dirty="0"/>
          </a:p>
        </p:txBody>
      </p:sp>
      <p:sp>
        <p:nvSpPr>
          <p:cNvPr id="3" name="Subtitle 2">
            <a:extLst>
              <a:ext uri="{FF2B5EF4-FFF2-40B4-BE49-F238E27FC236}">
                <a16:creationId xmlns:a16="http://schemas.microsoft.com/office/drawing/2014/main" id="{27CD32E9-9B7E-4269-718B-278532F8FDE7}"/>
              </a:ext>
            </a:extLst>
          </p:cNvPr>
          <p:cNvSpPr>
            <a:spLocks noGrp="1"/>
          </p:cNvSpPr>
          <p:nvPr>
            <p:ph type="subTitle" idx="1"/>
          </p:nvPr>
        </p:nvSpPr>
        <p:spPr>
          <a:xfrm>
            <a:off x="680322" y="2955852"/>
            <a:ext cx="7506748" cy="946298"/>
          </a:xfrm>
        </p:spPr>
        <p:txBody>
          <a:bodyPr>
            <a:noAutofit/>
          </a:bodyPr>
          <a:lstStyle/>
          <a:p>
            <a:pPr marR="0" lvl="2">
              <a:spcBef>
                <a:spcPts val="0"/>
              </a:spcBef>
              <a:spcAft>
                <a:spcPts val="0"/>
              </a:spcAft>
            </a:pPr>
            <a:r>
              <a:rPr lang="en-US" sz="2000" b="1" dirty="0">
                <a:effectLst/>
                <a:latin typeface="Aptos" panose="020B0004020202020204" pitchFamily="34" charset="0"/>
                <a:ea typeface="Times New Roman" panose="02020603050405020304" pitchFamily="18" charset="0"/>
                <a:cs typeface="Aptos" panose="020B0004020202020204" pitchFamily="34" charset="0"/>
              </a:rPr>
              <a:t>Provider will submit Certificate OR name of school/training organization, name of course, training dates and training hours completed. </a:t>
            </a:r>
            <a:endParaRPr lang="en-US" sz="20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Picture 4" descr="A logo with white text">
            <a:extLst>
              <a:ext uri="{FF2B5EF4-FFF2-40B4-BE49-F238E27FC236}">
                <a16:creationId xmlns:a16="http://schemas.microsoft.com/office/drawing/2014/main" id="{1A1C22C7-C2E1-8E93-AA6F-B51583A38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9455" y="2898895"/>
            <a:ext cx="1181458" cy="1003255"/>
          </a:xfrm>
          <a:prstGeom prst="rect">
            <a:avLst/>
          </a:prstGeom>
        </p:spPr>
      </p:pic>
      <p:pic>
        <p:nvPicPr>
          <p:cNvPr id="36" name="Audio 35">
            <a:hlinkClick r:id="" action="ppaction://media"/>
            <a:extLst>
              <a:ext uri="{FF2B5EF4-FFF2-40B4-BE49-F238E27FC236}">
                <a16:creationId xmlns:a16="http://schemas.microsoft.com/office/drawing/2014/main" id="{407DF7FB-D176-EF1C-38C6-686FFDEA24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3963501"/>
      </p:ext>
    </p:extLst>
  </p:cSld>
  <p:clrMapOvr>
    <a:masterClrMapping/>
  </p:clrMapOvr>
  <mc:AlternateContent xmlns:mc="http://schemas.openxmlformats.org/markup-compatibility/2006" xmlns:p14="http://schemas.microsoft.com/office/powerpoint/2010/main">
    <mc:Choice Requires="p14">
      <p:transition spd="slow" p14:dur="2000" advTm="20864"/>
    </mc:Choice>
    <mc:Fallback xmlns="">
      <p:transition spd="slow" advTm="2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7495-ECD5-34AA-E8ED-505401963EA4}"/>
              </a:ext>
            </a:extLst>
          </p:cNvPr>
          <p:cNvSpPr>
            <a:spLocks noGrp="1"/>
          </p:cNvSpPr>
          <p:nvPr>
            <p:ph type="ctrTitle"/>
          </p:nvPr>
        </p:nvSpPr>
        <p:spPr>
          <a:xfrm>
            <a:off x="680322" y="616688"/>
            <a:ext cx="8144134" cy="1722475"/>
          </a:xfrm>
        </p:spPr>
        <p:txBody>
          <a:bodyPr>
            <a:noAutofit/>
          </a:bodyPr>
          <a:lstStyle/>
          <a:p>
            <a:pPr marR="0" lvl="0" algn="ctr">
              <a:spcBef>
                <a:spcPts val="0"/>
              </a:spcBef>
              <a:spcAft>
                <a:spcPts val="0"/>
              </a:spcAft>
            </a:pPr>
            <a:r>
              <a:rPr lang="en-US" sz="3600" b="1" dirty="0">
                <a:effectLst/>
                <a:latin typeface="Aptos" panose="020B0004020202020204" pitchFamily="34" charset="0"/>
                <a:ea typeface="Times New Roman" panose="02020603050405020304" pitchFamily="18" charset="0"/>
                <a:cs typeface="Aptos" panose="020B0004020202020204" pitchFamily="34" charset="0"/>
              </a:rPr>
              <a:t>Previous Experience- at least 1 year of supervised employment experience and successful completion of competency evaluation. </a:t>
            </a:r>
            <a:endParaRPr lang="en-US" sz="3600" b="1"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ontent Placeholder 2">
            <a:extLst>
              <a:ext uri="{FF2B5EF4-FFF2-40B4-BE49-F238E27FC236}">
                <a16:creationId xmlns:a16="http://schemas.microsoft.com/office/drawing/2014/main" id="{DA801634-CDA9-BA6E-F234-0B0AB86D3C24}"/>
              </a:ext>
            </a:extLst>
          </p:cNvPr>
          <p:cNvSpPr>
            <a:spLocks noGrp="1"/>
          </p:cNvSpPr>
          <p:nvPr>
            <p:ph type="subTitle" idx="1"/>
          </p:nvPr>
        </p:nvSpPr>
        <p:spPr>
          <a:xfrm>
            <a:off x="680322" y="2849527"/>
            <a:ext cx="8144134" cy="1254640"/>
          </a:xfrm>
        </p:spPr>
        <p:txBody>
          <a:bodyPr>
            <a:normAutofit/>
          </a:bodyPr>
          <a:lstStyle/>
          <a:p>
            <a:pPr marL="457200" marR="0" lvl="1" indent="0" algn="ctr">
              <a:spcBef>
                <a:spcPts val="0"/>
              </a:spcBef>
              <a:spcAft>
                <a:spcPts val="0"/>
              </a:spcAft>
              <a:buNone/>
            </a:pPr>
            <a:r>
              <a:rPr lang="en-US" sz="1800" b="1" dirty="0">
                <a:effectLst/>
                <a:latin typeface="Aptos" panose="020B0004020202020204" pitchFamily="34" charset="0"/>
                <a:ea typeface="Times New Roman" panose="02020603050405020304" pitchFamily="18" charset="0"/>
                <a:cs typeface="Aptos" panose="020B0004020202020204" pitchFamily="34" charset="0"/>
              </a:rPr>
              <a:t>Provider will submit records that include former employers name, contact information, former PCS or HMK supervisors name and date the person began </a:t>
            </a:r>
            <a:r>
              <a:rPr lang="en-US" b="1" dirty="0">
                <a:effectLst/>
                <a:latin typeface="Aptos" panose="020B0004020202020204" pitchFamily="34" charset="0"/>
                <a:ea typeface="Times New Roman" panose="02020603050405020304" pitchFamily="18" charset="0"/>
                <a:cs typeface="Aptos" panose="020B0004020202020204" pitchFamily="34" charset="0"/>
              </a:rPr>
              <a:t>working</a:t>
            </a:r>
            <a:r>
              <a:rPr lang="en-US" sz="1800" b="1" dirty="0">
                <a:effectLst/>
                <a:latin typeface="Aptos" panose="020B0004020202020204" pitchFamily="34" charset="0"/>
                <a:ea typeface="Times New Roman" panose="02020603050405020304" pitchFamily="18" charset="0"/>
                <a:cs typeface="Aptos" panose="020B0004020202020204" pitchFamily="34" charset="0"/>
              </a:rPr>
              <a:t> for the former employer and the date the applicant stopped working for the former employer. </a:t>
            </a:r>
            <a:endParaRPr lang="en-US" sz="18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Picture 4" descr="A logo with white text">
            <a:extLst>
              <a:ext uri="{FF2B5EF4-FFF2-40B4-BE49-F238E27FC236}">
                <a16:creationId xmlns:a16="http://schemas.microsoft.com/office/drawing/2014/main" id="{36E8912E-E46E-AA47-5586-563FD22D1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029" y="2975219"/>
            <a:ext cx="1181458" cy="1003255"/>
          </a:xfrm>
          <a:prstGeom prst="rect">
            <a:avLst/>
          </a:prstGeom>
        </p:spPr>
      </p:pic>
      <p:pic>
        <p:nvPicPr>
          <p:cNvPr id="21" name="Audio 20">
            <a:hlinkClick r:id="" action="ppaction://media"/>
            <a:extLst>
              <a:ext uri="{FF2B5EF4-FFF2-40B4-BE49-F238E27FC236}">
                <a16:creationId xmlns:a16="http://schemas.microsoft.com/office/drawing/2014/main" id="{60CB9085-981F-8453-73FE-BDB8A4C353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7729524"/>
      </p:ext>
    </p:extLst>
  </p:cSld>
  <p:clrMapOvr>
    <a:masterClrMapping/>
  </p:clrMapOvr>
  <mc:AlternateContent xmlns:mc="http://schemas.openxmlformats.org/markup-compatibility/2006" xmlns:p14="http://schemas.microsoft.com/office/powerpoint/2010/main">
    <mc:Choice Requires="p14">
      <p:transition spd="slow" p14:dur="2000" advTm="31522"/>
    </mc:Choice>
    <mc:Fallback xmlns="">
      <p:transition spd="slow" advTm="3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1ED9-064D-57DC-728B-5FBE413B2095}"/>
              </a:ext>
            </a:extLst>
          </p:cNvPr>
          <p:cNvSpPr>
            <a:spLocks noGrp="1"/>
          </p:cNvSpPr>
          <p:nvPr>
            <p:ph type="title"/>
          </p:nvPr>
        </p:nvSpPr>
        <p:spPr>
          <a:xfrm>
            <a:off x="180753" y="753228"/>
            <a:ext cx="7187610" cy="1080938"/>
          </a:xfrm>
        </p:spPr>
        <p:txBody>
          <a:bodyPr>
            <a:noAutofit/>
          </a:bodyPr>
          <a:lstStyle/>
          <a:p>
            <a:pPr algn="ctr"/>
            <a:r>
              <a:rPr lang="en-US" sz="2800" b="1" i="0" dirty="0">
                <a:effectLst/>
                <a:latin typeface="Aptos" panose="020B0004020202020204" pitchFamily="34" charset="0"/>
              </a:rPr>
              <a:t>Vocational programs: COALA home health training program or a certified vocational training and competency evaluation.</a:t>
            </a:r>
            <a:endParaRPr lang="en-US" sz="2800" b="1" dirty="0">
              <a:latin typeface="Aptos" panose="020B0004020202020204" pitchFamily="34" charset="0"/>
            </a:endParaRPr>
          </a:p>
        </p:txBody>
      </p:sp>
      <p:sp>
        <p:nvSpPr>
          <p:cNvPr id="9" name="Content Placeholder 8">
            <a:extLst>
              <a:ext uri="{FF2B5EF4-FFF2-40B4-BE49-F238E27FC236}">
                <a16:creationId xmlns:a16="http://schemas.microsoft.com/office/drawing/2014/main" id="{FCB26681-6F72-6171-6934-7053BDBCAD18}"/>
              </a:ext>
            </a:extLst>
          </p:cNvPr>
          <p:cNvSpPr>
            <a:spLocks noGrp="1"/>
          </p:cNvSpPr>
          <p:nvPr>
            <p:ph idx="1"/>
          </p:nvPr>
        </p:nvSpPr>
        <p:spPr>
          <a:xfrm>
            <a:off x="680321" y="2336873"/>
            <a:ext cx="6369065" cy="2001212"/>
          </a:xfrm>
        </p:spPr>
        <p:txBody>
          <a:bodyPr>
            <a:noAutofit/>
          </a:bodyPr>
          <a:lstStyle/>
          <a:p>
            <a:pPr marL="0" indent="0" algn="ctr">
              <a:buNone/>
            </a:pPr>
            <a:r>
              <a:rPr lang="en-US" sz="2000" b="1" dirty="0">
                <a:effectLst/>
                <a:latin typeface="Aptos" panose="020B0004020202020204" pitchFamily="34" charset="0"/>
              </a:rPr>
              <a:t>P</a:t>
            </a:r>
            <a:r>
              <a:rPr lang="en-US" sz="2000" b="1" i="0" dirty="0">
                <a:effectLst/>
                <a:latin typeface="Aptos" panose="020B0004020202020204" pitchFamily="34" charset="0"/>
              </a:rPr>
              <a:t>rovider </a:t>
            </a:r>
            <a:r>
              <a:rPr lang="en-US" sz="2000" b="1" dirty="0">
                <a:effectLst/>
                <a:latin typeface="Aptos" panose="020B0004020202020204" pitchFamily="34" charset="0"/>
              </a:rPr>
              <a:t>will submit C</a:t>
            </a:r>
            <a:r>
              <a:rPr lang="en-US" sz="2000" b="1" i="0" dirty="0">
                <a:effectLst/>
                <a:latin typeface="Aptos" panose="020B0004020202020204" pitchFamily="34" charset="0"/>
              </a:rPr>
              <a:t>ertificates of Completion and competency evaluation or name of the school or training organization, name of the course, training dates, and training hours completed.</a:t>
            </a:r>
          </a:p>
        </p:txBody>
      </p:sp>
      <p:pic>
        <p:nvPicPr>
          <p:cNvPr id="5" name="Content Placeholder 4" descr="Senior and youth holding hands">
            <a:extLst>
              <a:ext uri="{FF2B5EF4-FFF2-40B4-BE49-F238E27FC236}">
                <a16:creationId xmlns:a16="http://schemas.microsoft.com/office/drawing/2014/main" id="{567E4395-C801-DB6B-2877-905730B23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058" y="1336562"/>
            <a:ext cx="4082511" cy="2725076"/>
          </a:xfrm>
          <a:prstGeom prst="rect">
            <a:avLst/>
          </a:prstGeom>
          <a:ln>
            <a:noFill/>
          </a:ln>
          <a:effectLst>
            <a:outerShdw blurRad="76200" dist="63500" dir="5040000" algn="tl" rotWithShape="0">
              <a:srgbClr val="000000">
                <a:alpha val="41000"/>
              </a:srgbClr>
            </a:outerShdw>
          </a:effectLst>
        </p:spPr>
      </p:pic>
      <p:pic>
        <p:nvPicPr>
          <p:cNvPr id="4" name="Picture 3" descr="A logo with white text">
            <a:extLst>
              <a:ext uri="{FF2B5EF4-FFF2-40B4-BE49-F238E27FC236}">
                <a16:creationId xmlns:a16="http://schemas.microsoft.com/office/drawing/2014/main" id="{92336E57-B22C-5E67-E278-618869A0B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20" y="5268419"/>
            <a:ext cx="1181458" cy="1003255"/>
          </a:xfrm>
          <a:prstGeom prst="rect">
            <a:avLst/>
          </a:prstGeom>
        </p:spPr>
      </p:pic>
      <p:pic>
        <p:nvPicPr>
          <p:cNvPr id="11" name="Audio 10">
            <a:hlinkClick r:id="" action="ppaction://media"/>
            <a:extLst>
              <a:ext uri="{FF2B5EF4-FFF2-40B4-BE49-F238E27FC236}">
                <a16:creationId xmlns:a16="http://schemas.microsoft.com/office/drawing/2014/main" id="{E7AF0070-2BBD-05CD-A942-2DE4C79641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6397268"/>
      </p:ext>
    </p:extLst>
  </p:cSld>
  <p:clrMapOvr>
    <a:masterClrMapping/>
  </p:clrMapOvr>
  <mc:AlternateContent xmlns:mc="http://schemas.openxmlformats.org/markup-compatibility/2006" xmlns:p14="http://schemas.microsoft.com/office/powerpoint/2010/main">
    <mc:Choice Requires="p14">
      <p:transition spd="slow" p14:dur="2000" advTm="25030"/>
    </mc:Choice>
    <mc:Fallback xmlns="">
      <p:transition spd="slow" advTm="2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C5F6-A8AB-955B-B0A0-17860687D1FE}"/>
              </a:ext>
            </a:extLst>
          </p:cNvPr>
          <p:cNvSpPr>
            <a:spLocks noGrp="1"/>
          </p:cNvSpPr>
          <p:nvPr>
            <p:ph type="title"/>
          </p:nvPr>
        </p:nvSpPr>
        <p:spPr/>
        <p:txBody>
          <a:bodyPr>
            <a:noAutofit/>
          </a:bodyPr>
          <a:lstStyle/>
          <a:p>
            <a:pPr algn="ctr"/>
            <a:r>
              <a:rPr lang="en-US" b="1" i="0" dirty="0">
                <a:effectLst/>
                <a:latin typeface="Aptos" panose="020B0004020202020204" pitchFamily="34" charset="0"/>
              </a:rPr>
              <a:t>Other programs: Successful completion of training and competency evaluation program.</a:t>
            </a:r>
            <a:endParaRPr lang="en-US" b="1" dirty="0">
              <a:latin typeface="Aptos" panose="020B0004020202020204" pitchFamily="34" charset="0"/>
            </a:endParaRPr>
          </a:p>
        </p:txBody>
      </p:sp>
      <p:sp>
        <p:nvSpPr>
          <p:cNvPr id="3" name="Content Placeholder 2">
            <a:extLst>
              <a:ext uri="{FF2B5EF4-FFF2-40B4-BE49-F238E27FC236}">
                <a16:creationId xmlns:a16="http://schemas.microsoft.com/office/drawing/2014/main" id="{16B380E2-195C-516A-1254-1E7D315BF972}"/>
              </a:ext>
            </a:extLst>
          </p:cNvPr>
          <p:cNvSpPr>
            <a:spLocks noGrp="1"/>
          </p:cNvSpPr>
          <p:nvPr>
            <p:ph idx="1"/>
          </p:nvPr>
        </p:nvSpPr>
        <p:spPr>
          <a:xfrm>
            <a:off x="831044" y="3732028"/>
            <a:ext cx="9131663" cy="2711302"/>
          </a:xfrm>
        </p:spPr>
        <p:txBody>
          <a:bodyPr>
            <a:normAutofit/>
          </a:bodyPr>
          <a:lstStyle/>
          <a:p>
            <a:pPr marL="0" indent="0" algn="ctr">
              <a:buNone/>
            </a:pPr>
            <a:r>
              <a:rPr lang="en-US" b="1" dirty="0">
                <a:effectLst/>
                <a:latin typeface="Aptos" panose="020B0004020202020204" pitchFamily="34" charset="0"/>
              </a:rPr>
              <a:t>P</a:t>
            </a:r>
            <a:r>
              <a:rPr lang="en-US" b="1" i="0" dirty="0">
                <a:effectLst/>
                <a:latin typeface="Aptos" panose="020B0004020202020204" pitchFamily="34" charset="0"/>
              </a:rPr>
              <a:t>rovider </a:t>
            </a:r>
            <a:r>
              <a:rPr lang="en-US" b="1" dirty="0">
                <a:effectLst/>
                <a:latin typeface="Aptos" panose="020B0004020202020204" pitchFamily="34" charset="0"/>
              </a:rPr>
              <a:t>will submit C</a:t>
            </a:r>
            <a:r>
              <a:rPr lang="en-US" b="1" i="0" dirty="0">
                <a:effectLst/>
                <a:latin typeface="Aptos" panose="020B0004020202020204" pitchFamily="34" charset="0"/>
              </a:rPr>
              <a:t>ertificates of Completion and competency evaluation or name of the school or training organization, name of the course, training dates, and training hours completed.</a:t>
            </a:r>
          </a:p>
          <a:p>
            <a:endParaRPr lang="en-US" dirty="0"/>
          </a:p>
        </p:txBody>
      </p:sp>
      <p:sp>
        <p:nvSpPr>
          <p:cNvPr id="4" name="Text Placeholder 3">
            <a:extLst>
              <a:ext uri="{FF2B5EF4-FFF2-40B4-BE49-F238E27FC236}">
                <a16:creationId xmlns:a16="http://schemas.microsoft.com/office/drawing/2014/main" id="{6798E7DB-6D87-27FD-0583-71512DEB4685}"/>
              </a:ext>
            </a:extLst>
          </p:cNvPr>
          <p:cNvSpPr>
            <a:spLocks noGrp="1"/>
          </p:cNvSpPr>
          <p:nvPr>
            <p:ph type="body" sz="half" idx="2"/>
          </p:nvPr>
        </p:nvSpPr>
        <p:spPr>
          <a:xfrm>
            <a:off x="680322" y="2413591"/>
            <a:ext cx="9463138" cy="1004220"/>
          </a:xfrm>
        </p:spPr>
        <p:txBody>
          <a:bodyPr>
            <a:normAutofit fontScale="92500" lnSpcReduction="20000"/>
          </a:bodyPr>
          <a:lstStyle/>
          <a:p>
            <a:pPr algn="ctr"/>
            <a:r>
              <a:rPr lang="en-US" sz="2800" b="1" i="0" dirty="0">
                <a:effectLst/>
                <a:latin typeface="Aptos" panose="020B0004020202020204" pitchFamily="34" charset="0"/>
              </a:rPr>
              <a:t>The training lasted at least thirty hours</a:t>
            </a:r>
            <a:r>
              <a:rPr lang="en-US" sz="2800" b="1" dirty="0">
                <a:effectLst/>
                <a:latin typeface="Aptos" panose="020B0004020202020204" pitchFamily="34" charset="0"/>
              </a:rPr>
              <a:t> and a</a:t>
            </a:r>
            <a:r>
              <a:rPr lang="en-US" sz="2800" b="1" i="0" dirty="0">
                <a:effectLst/>
                <a:latin typeface="Aptos" panose="020B0004020202020204" pitchFamily="34" charset="0"/>
              </a:rPr>
              <a:t>ll </a:t>
            </a:r>
            <a:r>
              <a:rPr lang="en-US" sz="2800" b="1" dirty="0">
                <a:effectLst/>
                <a:latin typeface="Aptos" panose="020B0004020202020204" pitchFamily="34" charset="0"/>
              </a:rPr>
              <a:t>required </a:t>
            </a:r>
            <a:r>
              <a:rPr lang="en-US" sz="2800" b="1" i="0" dirty="0">
                <a:effectLst/>
                <a:latin typeface="Aptos" panose="020B0004020202020204" pitchFamily="34" charset="0"/>
              </a:rPr>
              <a:t>subjects were included in the program's training and its competency evaluation.</a:t>
            </a:r>
          </a:p>
          <a:p>
            <a:pPr marL="342900" indent="-342900">
              <a:buAutoNum type="alphaLcParenBoth"/>
            </a:pPr>
            <a:endParaRPr lang="en-US" dirty="0"/>
          </a:p>
        </p:txBody>
      </p:sp>
      <p:pic>
        <p:nvPicPr>
          <p:cNvPr id="6" name="Picture 5" descr="A logo with white text">
            <a:extLst>
              <a:ext uri="{FF2B5EF4-FFF2-40B4-BE49-F238E27FC236}">
                <a16:creationId xmlns:a16="http://schemas.microsoft.com/office/drawing/2014/main" id="{053AA09A-68CA-93E7-C595-1CEBE1451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5072" y="792069"/>
            <a:ext cx="1115539" cy="947279"/>
          </a:xfrm>
          <a:prstGeom prst="rect">
            <a:avLst/>
          </a:prstGeom>
        </p:spPr>
      </p:pic>
      <p:pic>
        <p:nvPicPr>
          <p:cNvPr id="10" name="Audio 9">
            <a:hlinkClick r:id="" action="ppaction://media"/>
            <a:extLst>
              <a:ext uri="{FF2B5EF4-FFF2-40B4-BE49-F238E27FC236}">
                <a16:creationId xmlns:a16="http://schemas.microsoft.com/office/drawing/2014/main" id="{90792CEB-0CF3-231D-25E6-739EF42069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5629488"/>
      </p:ext>
    </p:extLst>
  </p:cSld>
  <p:clrMapOvr>
    <a:masterClrMapping/>
  </p:clrMapOvr>
  <mc:AlternateContent xmlns:mc="http://schemas.openxmlformats.org/markup-compatibility/2006" xmlns:p14="http://schemas.microsoft.com/office/powerpoint/2010/main">
    <mc:Choice Requires="p14">
      <p:transition spd="slow" p14:dur="2000" advTm="29206"/>
    </mc:Choice>
    <mc:Fallback xmlns="">
      <p:transition spd="slow" advTm="2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156E-73E7-A0C8-E66D-E9016CDE6342}"/>
              </a:ext>
            </a:extLst>
          </p:cNvPr>
          <p:cNvSpPr>
            <a:spLocks noGrp="1"/>
          </p:cNvSpPr>
          <p:nvPr>
            <p:ph type="title"/>
          </p:nvPr>
        </p:nvSpPr>
        <p:spPr>
          <a:xfrm>
            <a:off x="-435935" y="609596"/>
            <a:ext cx="10730115" cy="3930505"/>
          </a:xfrm>
        </p:spPr>
        <p:txBody>
          <a:bodyPr>
            <a:normAutofit/>
          </a:bodyPr>
          <a:lstStyle/>
          <a:p>
            <a:pPr marL="1143000" marR="0">
              <a:spcBef>
                <a:spcPts val="0"/>
              </a:spcBef>
              <a:spcAft>
                <a:spcPts val="1500"/>
              </a:spcAft>
            </a:pPr>
            <a:r>
              <a:rPr lang="en-US" sz="2800" b="1" dirty="0">
                <a:latin typeface="Aptos" panose="020B0004020202020204" pitchFamily="34" charset="0"/>
                <a:ea typeface="Times New Roman" panose="02020603050405020304" pitchFamily="18" charset="0"/>
              </a:rPr>
              <a:t>S</a:t>
            </a:r>
            <a:r>
              <a:rPr lang="en-US" sz="2800" b="1" dirty="0">
                <a:effectLst/>
                <a:latin typeface="Aptos" panose="020B0004020202020204" pitchFamily="34" charset="0"/>
                <a:ea typeface="Times New Roman" panose="02020603050405020304" pitchFamily="18" charset="0"/>
              </a:rPr>
              <a:t>uccessfully completed a training and competency evaluation program with all the following characteristics:</a:t>
            </a:r>
            <a:br>
              <a:rPr lang="en-US" sz="1800" dirty="0">
                <a:effectLst/>
                <a:latin typeface="Aptos" panose="020B0004020202020204" pitchFamily="34" charset="0"/>
                <a:ea typeface="Times New Roman" panose="02020603050405020304" pitchFamily="18" charset="0"/>
              </a:rPr>
            </a:br>
            <a:br>
              <a:rPr lang="en-US" sz="1800"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a:t>
            </a:r>
            <a:r>
              <a:rPr lang="en-US" sz="1400" b="1" dirty="0" err="1">
                <a:effectLst/>
                <a:latin typeface="Aptos" panose="020B0004020202020204" pitchFamily="34" charset="0"/>
                <a:ea typeface="Times New Roman" panose="02020603050405020304" pitchFamily="18" charset="0"/>
              </a:rPr>
              <a:t>i</a:t>
            </a:r>
            <a:r>
              <a:rPr lang="en-US" sz="1400" b="1" dirty="0">
                <a:effectLst/>
                <a:latin typeface="Aptos" panose="020B0004020202020204" pitchFamily="34" charset="0"/>
                <a:ea typeface="Times New Roman" panose="02020603050405020304" pitchFamily="18" charset="0"/>
              </a:rPr>
              <a:t>) The training lasted at least thirty hours.</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(ii) All the following subjects were included in the program's training and its competency evaluation:</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(A) Universal precautions for infection control, including hand washing and the disposal of bodily waste.</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(B) Meal preparation/nutrition that includes special diet preparation, grocery purchase planning and 	shopping; and other errands, such as picking up prescriptions.</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(C) Laundry, including folding, ironing, and putting away laundry.</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(D) Basic home safety.</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(E) House cleaning skills that include dusting furniture; sweeping, vacuuming, washing floors, kitchen care 	(including washing dishes, appliances and counters), bathroom care, emptying and cleaning bedside 		commodes, changing bed linens, washing inside windows within reach from the floor, and removing trash.</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(F) Body mechanics.</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(G) Communication skills.</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(H) Emergency protocols.</a:t>
            </a:r>
            <a:br>
              <a:rPr lang="en-US" sz="1400" b="1" dirty="0">
                <a:effectLst/>
                <a:latin typeface="Aptos" panose="020B0004020202020204" pitchFamily="34" charset="0"/>
                <a:ea typeface="Times New Roman" panose="02020603050405020304" pitchFamily="18" charset="0"/>
              </a:rPr>
            </a:br>
            <a:r>
              <a:rPr lang="en-US" sz="1400" b="1" dirty="0">
                <a:effectLst/>
                <a:latin typeface="Aptos" panose="020B0004020202020204" pitchFamily="34" charset="0"/>
                <a:ea typeface="Times New Roman" panose="02020603050405020304" pitchFamily="18" charset="0"/>
              </a:rPr>
              <a:t>	(I) Record-keeping skills.</a:t>
            </a:r>
          </a:p>
        </p:txBody>
      </p:sp>
      <p:sp>
        <p:nvSpPr>
          <p:cNvPr id="4" name="Text Placeholder 3">
            <a:extLst>
              <a:ext uri="{FF2B5EF4-FFF2-40B4-BE49-F238E27FC236}">
                <a16:creationId xmlns:a16="http://schemas.microsoft.com/office/drawing/2014/main" id="{5D1E4C83-D26C-4AC8-1553-95336595394B}"/>
              </a:ext>
            </a:extLst>
          </p:cNvPr>
          <p:cNvSpPr>
            <a:spLocks noGrp="1"/>
          </p:cNvSpPr>
          <p:nvPr>
            <p:ph type="body" sz="half" idx="2"/>
          </p:nvPr>
        </p:nvSpPr>
        <p:spPr>
          <a:xfrm>
            <a:off x="680322" y="4711614"/>
            <a:ext cx="9613859" cy="1423371"/>
          </a:xfrm>
        </p:spPr>
        <p:txBody>
          <a:bodyPr/>
          <a:lstStyle/>
          <a:p>
            <a:r>
              <a:rPr lang="en-US" sz="2000" b="1" dirty="0">
                <a:effectLst/>
                <a:latin typeface="Aptos" panose="020B0004020202020204" pitchFamily="34" charset="0"/>
              </a:rPr>
              <a:t>P</a:t>
            </a:r>
            <a:r>
              <a:rPr lang="en-US" sz="2000" b="1" i="0" dirty="0">
                <a:effectLst/>
                <a:latin typeface="Aptos" panose="020B0004020202020204" pitchFamily="34" charset="0"/>
              </a:rPr>
              <a:t>rovider </a:t>
            </a:r>
            <a:r>
              <a:rPr lang="en-US" sz="2000" b="1" dirty="0">
                <a:effectLst/>
                <a:latin typeface="Aptos" panose="020B0004020202020204" pitchFamily="34" charset="0"/>
              </a:rPr>
              <a:t>will submit C</a:t>
            </a:r>
            <a:r>
              <a:rPr lang="en-US" sz="2000" b="1" i="0" dirty="0">
                <a:effectLst/>
                <a:latin typeface="Aptos" panose="020B0004020202020204" pitchFamily="34" charset="0"/>
              </a:rPr>
              <a:t>ertificates of Completion and competency evaluation or name of the school or training organization, name of the course, training dates, and training hours completed.</a:t>
            </a:r>
          </a:p>
          <a:p>
            <a:endParaRPr lang="en-US" dirty="0"/>
          </a:p>
        </p:txBody>
      </p:sp>
      <p:pic>
        <p:nvPicPr>
          <p:cNvPr id="5" name="Picture 4" descr="A logo with white text">
            <a:extLst>
              <a:ext uri="{FF2B5EF4-FFF2-40B4-BE49-F238E27FC236}">
                <a16:creationId xmlns:a16="http://schemas.microsoft.com/office/drawing/2014/main" id="{AB8E0C98-9EDB-ADC2-3D2E-B76DBC6AD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951" y="4711614"/>
            <a:ext cx="1154055" cy="979985"/>
          </a:xfrm>
          <a:prstGeom prst="rect">
            <a:avLst/>
          </a:prstGeom>
        </p:spPr>
      </p:pic>
      <p:pic>
        <p:nvPicPr>
          <p:cNvPr id="9" name="Audio 8">
            <a:hlinkClick r:id="" action="ppaction://media"/>
            <a:extLst>
              <a:ext uri="{FF2B5EF4-FFF2-40B4-BE49-F238E27FC236}">
                <a16:creationId xmlns:a16="http://schemas.microsoft.com/office/drawing/2014/main" id="{70240FCB-25AB-E5E0-34C4-8881959866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5016881"/>
      </p:ext>
    </p:extLst>
  </p:cSld>
  <p:clrMapOvr>
    <a:masterClrMapping/>
  </p:clrMapOvr>
  <mc:AlternateContent xmlns:mc="http://schemas.openxmlformats.org/markup-compatibility/2006" xmlns:p14="http://schemas.microsoft.com/office/powerpoint/2010/main">
    <mc:Choice Requires="p14">
      <p:transition spd="slow" p14:dur="2000" advTm="98061"/>
    </mc:Choice>
    <mc:Fallback xmlns="">
      <p:transition spd="slow" advTm="9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93A7-795C-5F56-F0E6-E242EBDE9865}"/>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b="1"/>
              <a:t>HMK</a:t>
            </a:r>
            <a:r>
              <a:rPr lang="en-US" sz="3200" b="1" i="0">
                <a:effectLst/>
              </a:rPr>
              <a:t> </a:t>
            </a:r>
            <a:r>
              <a:rPr lang="en-US" sz="3200" b="1"/>
              <a:t>S</a:t>
            </a:r>
            <a:r>
              <a:rPr lang="en-US" sz="3200" b="1" i="0">
                <a:effectLst/>
              </a:rPr>
              <a:t>upervisor Qualifications:</a:t>
            </a:r>
            <a:endParaRPr lang="en-US" sz="3200" b="1"/>
          </a:p>
        </p:txBody>
      </p:sp>
      <p:graphicFrame>
        <p:nvGraphicFramePr>
          <p:cNvPr id="10" name="Content Placeholder 2">
            <a:extLst>
              <a:ext uri="{FF2B5EF4-FFF2-40B4-BE49-F238E27FC236}">
                <a16:creationId xmlns:a16="http://schemas.microsoft.com/office/drawing/2014/main" id="{A27046DF-CFA3-4B9D-F4DB-4EBE11353ED9}"/>
              </a:ext>
            </a:extLst>
          </p:cNvPr>
          <p:cNvGraphicFramePr>
            <a:graphicFrameLocks noGrp="1"/>
          </p:cNvGraphicFramePr>
          <p:nvPr>
            <p:ph sz="half" idx="1"/>
            <p:extLst>
              <p:ext uri="{D42A27DB-BD31-4B8C-83A1-F6EECF244321}">
                <p14:modId xmlns:p14="http://schemas.microsoft.com/office/powerpoint/2010/main" val="1686863831"/>
              </p:ext>
            </p:extLst>
          </p:nvPr>
        </p:nvGraphicFramePr>
        <p:xfrm>
          <a:off x="680322" y="2336873"/>
          <a:ext cx="3581635" cy="40444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Content Placeholder 5" descr="Smiling healthcare worker in pink scrubs">
            <a:extLst>
              <a:ext uri="{FF2B5EF4-FFF2-40B4-BE49-F238E27FC236}">
                <a16:creationId xmlns:a16="http://schemas.microsoft.com/office/drawing/2014/main" id="{E9BA85B1-9217-D80D-86E0-C0A3B4E35407}"/>
              </a:ext>
            </a:extLst>
          </p:cNvPr>
          <p:cNvPicPr>
            <a:picLocks noGrp="1" noChangeAspect="1"/>
          </p:cNvPicPr>
          <p:nvPr>
            <p:ph sz="half" idx="2"/>
          </p:nvPr>
        </p:nvPicPr>
        <p:blipFill rotWithShape="1">
          <a:blip r:embed="rId10">
            <a:extLst>
              <a:ext uri="{28A0092B-C50C-407E-A947-70E740481C1C}">
                <a14:useLocalDpi xmlns:a14="http://schemas.microsoft.com/office/drawing/2010/main" val="0"/>
              </a:ext>
            </a:extLst>
          </a:blip>
          <a:srcRect l="13360" r="13109"/>
          <a:stretch/>
        </p:blipFill>
        <p:spPr>
          <a:xfrm>
            <a:off x="4636008" y="10"/>
            <a:ext cx="7552815" cy="6856310"/>
          </a:xfrm>
          <a:prstGeom prst="rect">
            <a:avLst/>
          </a:prstGeom>
          <a:ln>
            <a:noFill/>
          </a:ln>
          <a:effectLst/>
        </p:spPr>
      </p:pic>
      <p:pic>
        <p:nvPicPr>
          <p:cNvPr id="4" name="Picture 3" descr="A logo with white text">
            <a:extLst>
              <a:ext uri="{FF2B5EF4-FFF2-40B4-BE49-F238E27FC236}">
                <a16:creationId xmlns:a16="http://schemas.microsoft.com/office/drawing/2014/main" id="{7FE0A023-5652-7BAC-92C5-7AE9639C05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0296" y="5758407"/>
            <a:ext cx="1037147" cy="880711"/>
          </a:xfrm>
          <a:prstGeom prst="rect">
            <a:avLst/>
          </a:prstGeom>
        </p:spPr>
      </p:pic>
      <p:pic>
        <p:nvPicPr>
          <p:cNvPr id="28" name="Audio 27">
            <a:hlinkClick r:id="" action="ppaction://media"/>
            <a:extLst>
              <a:ext uri="{FF2B5EF4-FFF2-40B4-BE49-F238E27FC236}">
                <a16:creationId xmlns:a16="http://schemas.microsoft.com/office/drawing/2014/main" id="{F440D526-AA18-77D4-C7F3-38BC2F169A0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8665111"/>
      </p:ext>
    </p:extLst>
  </p:cSld>
  <p:clrMapOvr>
    <a:masterClrMapping/>
  </p:clrMapOvr>
  <mc:AlternateContent xmlns:mc="http://schemas.openxmlformats.org/markup-compatibility/2006" xmlns:p14="http://schemas.microsoft.com/office/powerpoint/2010/main">
    <mc:Choice Requires="p14">
      <p:transition spd="slow" p14:dur="2000" advTm="33111"/>
    </mc:Choice>
    <mc:Fallback xmlns="">
      <p:transition spd="slow" advTm="3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6950BFC3-D8DA-4A85-94F7-54DA5524770B}">
      <p188:commentRel xmlns:p188="http://schemas.microsoft.com/office/powerpoint/2018/8/main" r:id="rId4"/>
    </p:ext>
  </p:extLst>
</p:sld>
</file>

<file path=ppt/theme/theme1.xml><?xml version="1.0" encoding="utf-8"?>
<a:theme xmlns:a="http://schemas.openxmlformats.org/drawingml/2006/main" name="Berli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1A516D884F2C4A89A76E80B42E8DEB" ma:contentTypeVersion="14" ma:contentTypeDescription="Create a new document." ma:contentTypeScope="" ma:versionID="7d6bdad72dadbc24f53fe31aa4a26248">
  <xsd:schema xmlns:xsd="http://www.w3.org/2001/XMLSchema" xmlns:xs="http://www.w3.org/2001/XMLSchema" xmlns:p="http://schemas.microsoft.com/office/2006/metadata/properties" xmlns:ns2="3bef846a-76f9-459c-bd07-8576edce8cb8" xmlns:ns3="b17db63e-ff9a-4a44-92e9-9e4faf6befbc" targetNamespace="http://schemas.microsoft.com/office/2006/metadata/properties" ma:root="true" ma:fieldsID="e83c0d7a89456ae878e3da3b5b277cd2" ns2:_="" ns3:_="">
    <xsd:import namespace="3bef846a-76f9-459c-bd07-8576edce8cb8"/>
    <xsd:import namespace="b17db63e-ff9a-4a44-92e9-9e4faf6bef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f846a-76f9-459c-bd07-8576edce8c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bba24bc-ee4f-4933-a0ab-18dfc2937b1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7db63e-ff9a-4a44-92e9-9e4faf6bef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6ba202b-45af-4ff5-a42d-cb43979dcd89}" ma:internalName="TaxCatchAll" ma:showField="CatchAllData" ma:web="b17db63e-ff9a-4a44-92e9-9e4faf6bef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ef846a-76f9-459c-bd07-8576edce8cb8">
      <Terms xmlns="http://schemas.microsoft.com/office/infopath/2007/PartnerControls"/>
    </lcf76f155ced4ddcb4097134ff3c332f>
    <TaxCatchAll xmlns="b17db63e-ff9a-4a44-92e9-9e4faf6befb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6EBE84-65FE-462B-8B8C-A501896C75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f846a-76f9-459c-bd07-8576edce8cb8"/>
    <ds:schemaRef ds:uri="b17db63e-ff9a-4a44-92e9-9e4faf6be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5D5257-F118-429B-AB36-493D80C54799}">
  <ds:schemaRefs>
    <ds:schemaRef ds:uri="b17db63e-ff9a-4a44-92e9-9e4faf6befbc"/>
    <ds:schemaRef ds:uri="http://schemas.microsoft.com/office/2006/metadata/properties"/>
    <ds:schemaRef ds:uri="http://schemas.openxmlformats.org/package/2006/metadata/core-properties"/>
    <ds:schemaRef ds:uri="3bef846a-76f9-459c-bd07-8576edce8cb8"/>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553DF756-B87B-470B-B664-9BEBEED690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Template>
  <TotalTime>493</TotalTime>
  <Words>656</Words>
  <Application>Microsoft Office PowerPoint</Application>
  <PresentationFormat>Widescreen</PresentationFormat>
  <Paragraphs>29</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Berlin</vt:lpstr>
      <vt:lpstr>Homemaker (HMK) Staff Qualifications and Staffing Expectations</vt:lpstr>
      <vt:lpstr>  HMK Aides must qualify by one of the following:  </vt:lpstr>
      <vt:lpstr>State Tested Nurse Aide (STNA)- completion of nurse aide training/competency evaluation program approved by ODH. </vt:lpstr>
      <vt:lpstr>Medicare: The person met the qualifications to be a Medicare-certified home health aide. </vt:lpstr>
      <vt:lpstr>Previous Experience- at least 1 year of supervised employment experience and successful completion of competency evaluation. </vt:lpstr>
      <vt:lpstr>Vocational programs: COALA home health training program or a certified vocational training and competency evaluation.</vt:lpstr>
      <vt:lpstr>Other programs: Successful completion of training and competency evaluation program.</vt:lpstr>
      <vt:lpstr>Successfully completed a training and competency evaluation program with all the following characteristics:  (i) The training lasted at least thirty hours. (ii) All the following subjects were included in the program's training and its competency evaluation:  (A) Universal precautions for infection control, including hand washing and the disposal of bodily waste.  (B) Meal preparation/nutrition that includes special diet preparation, grocery purchase planning and  shopping; and other errands, such as picking up prescriptions.  (C) Laundry, including folding, ironing, and putting away laundry.  (D) Basic home safety.  (E) House cleaning skills that include dusting furniture; sweeping, vacuuming, washing floors, kitchen care  (including washing dishes, appliances and counters), bathroom care, emptying and cleaning bedside   commodes, changing bed linens, washing inside windows within reach from the floor, and removing trash.  (F) Body mechanics.  (G) Communication skills.  (H) Emergency protocols.  (I) Record-keeping skills.</vt:lpstr>
      <vt:lpstr>HMK Supervisor Qualifications:</vt:lpstr>
      <vt:lpstr> Staffing Expectations: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Care Service (PCS) Staff Qualifications and Staffing Expectations</dc:title>
  <dc:creator>Leah Webster</dc:creator>
  <cp:lastModifiedBy>Leah Webster</cp:lastModifiedBy>
  <cp:revision>57</cp:revision>
  <dcterms:created xsi:type="dcterms:W3CDTF">2024-03-29T19:16:51Z</dcterms:created>
  <dcterms:modified xsi:type="dcterms:W3CDTF">2024-10-09T16:23:08Z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0x010100051A516D884F2C4A89A76E80B42E8DEB</vt:lpwstr>
  </property>
  <property fmtid="{D5CDD505-2E9C-101B-9397-08002B2CF9AE}" pid="3" name="MediaServiceImageTags">
    <vt:lpwstr/>
  </property>
</Properties>
</file>