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3206F-B7C2-FEDC-5EC7-050596AB11A5}" v="22" dt="2024-09-27T20:12:58.588"/>
    <p1510:client id="{73A48689-A0D5-1CD3-5B45-1B028793003B}" v="1" dt="2024-09-27T20:22:34.128"/>
    <p1510:client id="{82A3C7A2-318B-1896-80B8-29E30B211096}" v="28" dt="2024-09-27T19:55:47.318"/>
    <p1510:client id="{CD3625CA-7BCE-4CC7-8AD0-BB50DD1C7ECB}" v="27" dt="2024-09-27T20:30:13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9710-092A-E1DE-7D49-8A8F703F1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32927-2540-7EAC-AD17-D4A236D4F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C2FC-69A2-D202-7FD2-E380DE14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83529-2DDA-B097-D023-84BE440E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8F14-641E-734C-33A5-0A208480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E588-271D-9CFA-1019-5A7990F2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2EC56-5400-8AD4-0A01-E3E37A477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66AE0-5573-9DDD-DB14-9CEC6807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1C4D-0A7D-D2EF-D7BB-3D4F316C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A70C4-E39B-B844-655A-67E18D38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A302A-090F-EED4-7967-346174BEE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60A5A-1B02-5B8D-AB52-2B24B5D55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ECB37-E265-A5D7-9977-36F3018F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C346-A277-5E41-3ECF-AE3D7F7E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7A93-B47B-D226-6BBD-DE96C114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1EF3-526C-EAFF-3EA8-F74F5C06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CAE7-EE39-AA8C-0BD2-710C4248C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8CBDB-FFFC-98A3-2527-E9047132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87A8C-0B4C-25FA-BC95-B22B6766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EA7A-FB25-4020-A629-E47CA2D5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F88E-6518-AD62-DF59-2D577AD6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C958E-8C51-A9F4-9A95-53ADFBFD1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76B9E-28EC-B0EA-37A4-25CF133B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25337-08A7-6B7B-D863-6C7238DC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1A7D2-D72D-B27B-496F-ED379D6E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14BF-9270-494A-1B2D-4845D662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EE26-1AE4-AC75-2C98-86841C3D5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8EA41-14ED-A5D9-C8AE-9A3E5B818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D4E87-981F-9144-0AB4-F9ACF239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288B9-9D0A-38F6-9A66-AC4E8CB3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53A41-CBA9-AEAC-F32B-1B1B122F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6191-1C20-1BEA-D6A4-02B924BB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DEF1-7DCA-7E38-0241-B975FA233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8F061-0D3F-09B0-D66A-041A991A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803B5-4D4F-82B0-1AE7-EEDDCEA20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2532F-FF0E-3D85-0D07-8735832B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2309D-4F14-8AA4-5F59-123D1343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C6528-A42F-5AF4-6E6C-2156BE12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AF764-FD22-B918-EA56-34A1BBF0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3179-4172-F53D-62B8-2A71AC4B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3F732-0533-8D5F-1E6E-836EF3B9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8A69F-B335-3E5B-1EA1-A42D38DB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235D5-3E4F-FEBC-3519-D0A63A36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5B31D-B98C-2EFD-6129-9B9C1B5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05681-B11D-2B22-6302-376778AB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ECE08-CB70-0862-7B31-BE3514F4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1CD2-6CED-0D15-DBBF-C2543E36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4776-FEBD-7D5C-3ABA-7EA89D28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668F9-AAB2-3C8F-5E30-A984264AC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3C691-AD91-283D-6569-15E3D1E6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11FA6-CABC-45EF-4598-1799C132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E89EC-71E9-5471-8B29-957E8CA8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11DA-A793-7494-3B9F-FCD41146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DA558-5D4E-012B-7A0B-38D1EB377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FC503-0DE1-0399-C771-EE8BC162C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E7479-E5BB-FCDC-26B9-93CF22D8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1A121-7799-C521-2DA3-A71364F3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40E8D-6071-9EAB-D9AE-E3A2ABCB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22CF3-FDBB-086B-F9A9-BB6F0057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35B8-E3E2-1F5B-2F55-A95B67EB9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15D13-1EAA-C975-BB66-F2AE00480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8F857-270E-4C54-A24D-D4FB324D83B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4A47B-F1D7-CF97-9B99-DD5CF1C7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B9C9-BEEB-A96A-B9DC-B88D65F21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FFC76-8B3D-4AA0-B60F-92A4D98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odes.ohio.gov/ohio-administrative-code/rule-173-39-02.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4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8491-351F-3BC4-B3FD-3D2FFE5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Service verification</a:t>
            </a:r>
            <a:r>
              <a:rPr lang="en-US" sz="2400" b="1" dirty="0">
                <a:solidFill>
                  <a:srgbClr val="FFFFFF"/>
                </a:solidFill>
              </a:rPr>
              <a:t> for PCS</a:t>
            </a:r>
            <a:r>
              <a:rPr lang="en-US" sz="24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: Time/Task Sheets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Different types of clocks">
            <a:extLst>
              <a:ext uri="{FF2B5EF4-FFF2-40B4-BE49-F238E27FC236}">
                <a16:creationId xmlns:a16="http://schemas.microsoft.com/office/drawing/2014/main" id="{92C117C1-94EB-B909-1318-98052052F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5624"/>
            <a:ext cx="7188199" cy="4043363"/>
          </a:xfrm>
          <a:prstGeom prst="rect">
            <a:avLst/>
          </a:prstGeom>
        </p:spPr>
      </p:pic>
      <p:pic>
        <p:nvPicPr>
          <p:cNvPr id="3" name="Picture 2" descr="A logo with colorful lines and a rainbow&#10;&#10;Description automatically generated">
            <a:extLst>
              <a:ext uri="{FF2B5EF4-FFF2-40B4-BE49-F238E27FC236}">
                <a16:creationId xmlns:a16="http://schemas.microsoft.com/office/drawing/2014/main" id="{92326089-453C-6B55-60E0-6456C72DC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2" y="5860472"/>
            <a:ext cx="948033" cy="803565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1664AF7C-8973-391E-472F-EBCA4B1D6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92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4"/>
    </mc:Choice>
    <mc:Fallback xmlns="">
      <p:transition spd="slow" advTm="8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F0D7A-A08F-52D3-B319-342943B3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14"/>
            <a:ext cx="4038600" cy="55289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PT Serif"/>
              </a:rPr>
              <a:t>Mandatory reporting items that a provider must retain for each episode of personal care</a:t>
            </a:r>
            <a:r>
              <a:rPr lang="en-US" sz="3200" b="1" dirty="0">
                <a:latin typeface="+mn-lt"/>
              </a:rPr>
              <a:t>:</a:t>
            </a:r>
            <a:br>
              <a:rPr lang="en-US" sz="3600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sz="1800" b="1" dirty="0">
                <a:ea typeface="+mj-lt"/>
                <a:cs typeface="+mj-lt"/>
                <a:hlinkClick r:id="rId4"/>
              </a:rPr>
              <a:t>Rule 173-39-02.11 - Ohio Administrative Code | Ohio Laws</a:t>
            </a:r>
            <a:br>
              <a:rPr lang="en-US" sz="1800" b="1" dirty="0">
                <a:ea typeface="+mj-lt"/>
                <a:cs typeface="+mj-lt"/>
              </a:rPr>
            </a:br>
            <a:br>
              <a:rPr lang="en-US" sz="1800" b="1" dirty="0">
                <a:ea typeface="+mj-lt"/>
                <a:cs typeface="+mj-lt"/>
              </a:rPr>
            </a:br>
            <a:r>
              <a:rPr lang="en-US" sz="1800" b="1" dirty="0">
                <a:ea typeface="+mj-lt"/>
                <a:cs typeface="+mj-lt"/>
              </a:rPr>
              <a:t>173-39-02.11 (C)(6)(a)(</a:t>
            </a:r>
            <a:r>
              <a:rPr lang="en-US" sz="1800" b="1" err="1">
                <a:ea typeface="+mj-lt"/>
                <a:cs typeface="+mj-lt"/>
              </a:rPr>
              <a:t>i</a:t>
            </a:r>
            <a:r>
              <a:rPr lang="en-US" sz="1800" b="1" dirty="0">
                <a:ea typeface="+mj-lt"/>
                <a:cs typeface="+mj-lt"/>
              </a:rPr>
              <a:t>-vii)</a:t>
            </a:r>
            <a:endParaRPr lang="en-US" sz="1800" b="1">
              <a:latin typeface="Aptos Display"/>
            </a:endParaRPr>
          </a:p>
          <a:p>
            <a:endParaRPr lang="en-US" sz="1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5833-3065-E1B6-00F8-ACE24BCE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857250" marR="0">
              <a:spcBef>
                <a:spcPts val="0"/>
              </a:spcBef>
              <a:spcAft>
                <a:spcPts val="1500"/>
              </a:spcAft>
            </a:pPr>
            <a:r>
              <a:rPr lang="en-US" sz="20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Service date</a:t>
            </a:r>
          </a:p>
          <a:p>
            <a:pPr marL="857250" marR="0">
              <a:spcBef>
                <a:spcPts val="0"/>
              </a:spcBef>
              <a:spcAft>
                <a:spcPts val="1500"/>
              </a:spcAft>
            </a:pPr>
            <a:r>
              <a:rPr lang="en-US" sz="20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PCA's arrival time</a:t>
            </a:r>
          </a:p>
          <a:p>
            <a:pPr marL="857250" marR="0">
              <a:spcBef>
                <a:spcPts val="0"/>
              </a:spcBef>
              <a:spcAft>
                <a:spcPts val="1500"/>
              </a:spcAft>
            </a:pPr>
            <a:r>
              <a:rPr lang="en-US" sz="20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PCA's departure time</a:t>
            </a:r>
          </a:p>
          <a:p>
            <a:pPr marL="857250" marR="0">
              <a:spcBef>
                <a:spcPts val="0"/>
              </a:spcBef>
              <a:spcAft>
                <a:spcPts val="1500"/>
              </a:spcAft>
            </a:pPr>
            <a:r>
              <a:rPr lang="en-US" sz="20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Description of the activities provided</a:t>
            </a:r>
          </a:p>
          <a:p>
            <a:pPr marL="857250" marR="0">
              <a:spcBef>
                <a:spcPts val="0"/>
              </a:spcBef>
              <a:spcAft>
                <a:spcPts val="1500"/>
              </a:spcAft>
            </a:pPr>
            <a:r>
              <a:rPr lang="en-US" sz="20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Name of each PCA in contact with the individual</a:t>
            </a:r>
          </a:p>
          <a:p>
            <a:pPr marL="857250" marR="0">
              <a:spcBef>
                <a:spcPts val="0"/>
              </a:spcBef>
              <a:spcAft>
                <a:spcPts val="1500"/>
              </a:spcAft>
            </a:pPr>
            <a:r>
              <a:rPr lang="en-US" sz="20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Unique identifier of each PCA in contact with the individual to attest to the accuracy of the record</a:t>
            </a:r>
          </a:p>
          <a:p>
            <a:pPr marL="857250">
              <a:spcBef>
                <a:spcPts val="0"/>
              </a:spcBef>
              <a:spcAft>
                <a:spcPts val="1500"/>
              </a:spcAft>
            </a:pPr>
            <a:r>
              <a:rPr lang="en-US" sz="2000" b="1" dirty="0">
                <a:highlight>
                  <a:srgbClr val="FFFFFF"/>
                </a:highlight>
              </a:rPr>
              <a:t>Unique identifier of the individual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logo with colorful lines and a rainbow&#10;&#10;Description automatically generated">
            <a:extLst>
              <a:ext uri="{FF2B5EF4-FFF2-40B4-BE49-F238E27FC236}">
                <a16:creationId xmlns:a16="http://schemas.microsoft.com/office/drawing/2014/main" id="{585FFA93-B3C1-953A-DC6E-25314D96F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64" y="5791199"/>
            <a:ext cx="948033" cy="803565"/>
          </a:xfrm>
          <a:prstGeom prst="rect">
            <a:avLst/>
          </a:prstGeom>
        </p:spPr>
      </p:pic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7660B7FE-820B-224A-D9D5-EEEED41AA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41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32"/>
    </mc:Choice>
    <mc:Fallback xmlns="">
      <p:transition spd="slow" advTm="43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B8B88-E358-BC07-F1BC-5B6EDD7D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Example: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82BA17-D37A-61C8-9EFB-D02FC0C1A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396347"/>
            <a:ext cx="5078235" cy="5939457"/>
          </a:xfrm>
          <a:prstGeom prst="rect">
            <a:avLst/>
          </a:prstGeom>
        </p:spPr>
      </p:pic>
      <p:pic>
        <p:nvPicPr>
          <p:cNvPr id="4" name="Picture 3" descr="A logo with colorful lines and a rainbow&#10;&#10;Description automatically generated">
            <a:extLst>
              <a:ext uri="{FF2B5EF4-FFF2-40B4-BE49-F238E27FC236}">
                <a16:creationId xmlns:a16="http://schemas.microsoft.com/office/drawing/2014/main" id="{A3BBF7E3-5C3F-7A78-B2D7-DE81F72B8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37" y="5929744"/>
            <a:ext cx="948033" cy="80356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B6653B1-0EB2-22E7-DF87-B61B8C9A3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4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9"/>
    </mc:Choice>
    <mc:Fallback xmlns="">
      <p:transition spd="slow" advTm="1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ef846a-76f9-459c-bd07-8576edce8cb8">
      <Terms xmlns="http://schemas.microsoft.com/office/infopath/2007/PartnerControls"/>
    </lcf76f155ced4ddcb4097134ff3c332f>
    <TaxCatchAll xmlns="b17db63e-ff9a-4a44-92e9-9e4faf6bef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A516D884F2C4A89A76E80B42E8DEB" ma:contentTypeVersion="14" ma:contentTypeDescription="Create a new document." ma:contentTypeScope="" ma:versionID="7d6bdad72dadbc24f53fe31aa4a26248">
  <xsd:schema xmlns:xsd="http://www.w3.org/2001/XMLSchema" xmlns:xs="http://www.w3.org/2001/XMLSchema" xmlns:p="http://schemas.microsoft.com/office/2006/metadata/properties" xmlns:ns2="3bef846a-76f9-459c-bd07-8576edce8cb8" xmlns:ns3="b17db63e-ff9a-4a44-92e9-9e4faf6befbc" targetNamespace="http://schemas.microsoft.com/office/2006/metadata/properties" ma:root="true" ma:fieldsID="e83c0d7a89456ae878e3da3b5b277cd2" ns2:_="" ns3:_="">
    <xsd:import namespace="3bef846a-76f9-459c-bd07-8576edce8cb8"/>
    <xsd:import namespace="b17db63e-ff9a-4a44-92e9-9e4faf6be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f846a-76f9-459c-bd07-8576edce8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bba24bc-ee4f-4933-a0ab-18dfc2937b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db63e-ff9a-4a44-92e9-9e4faf6be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6ba202b-45af-4ff5-a42d-cb43979dcd89}" ma:internalName="TaxCatchAll" ma:showField="CatchAllData" ma:web="b17db63e-ff9a-4a44-92e9-9e4faf6bef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359781-BE1B-4469-AB0E-D4C465D5C4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EF8B00-FE0C-4728-AE01-D75EE0D13BDD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b17db63e-ff9a-4a44-92e9-9e4faf6befbc"/>
    <ds:schemaRef ds:uri="http://schemas.microsoft.com/office/infopath/2007/PartnerControls"/>
    <ds:schemaRef ds:uri="3bef846a-76f9-459c-bd07-8576edce8cb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0FB7D2-48F9-4EE8-B07C-5FBD65F66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ef846a-76f9-459c-bd07-8576edce8cb8"/>
    <ds:schemaRef ds:uri="b17db63e-ff9a-4a44-92e9-9e4faf6be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94</Words>
  <Application>Microsoft Office PowerPoint</Application>
  <PresentationFormat>Widescreen</PresentationFormat>
  <Paragraphs>10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Service verification for PCS: Time/Task Sheets</vt:lpstr>
      <vt:lpstr>Mandatory reporting items that a provider must retain for each episode of personal care:  Rule 173-39-02.11 - Ohio Administrative Code | Ohio Laws  173-39-02.11 (C)(6)(a)(i-vii) </vt:lpstr>
      <vt:lpstr>Example: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verification: Time/Task Sheets</dc:title>
  <dc:creator>Leah Webster</dc:creator>
  <cp:lastModifiedBy>Leah Webster</cp:lastModifiedBy>
  <cp:revision>43</cp:revision>
  <dcterms:created xsi:type="dcterms:W3CDTF">2024-05-01T20:12:10Z</dcterms:created>
  <dcterms:modified xsi:type="dcterms:W3CDTF">2024-10-09T16:29:12Z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0x010100051A516D884F2C4A89A76E80B42E8DEB</vt:lpwstr>
  </property>
  <property fmtid="{D5CDD505-2E9C-101B-9397-08002B2CF9AE}" pid="3" name="MediaServiceImageTags">
    <vt:lpwstr/>
  </property>
</Properties>
</file>