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5"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21B3-94F9-D244-1836-BAC057B4EE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CCB802-EE47-11FF-AEAD-2F15163FD2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08F572-9E18-E1A0-25A4-3B11F87CD57C}"/>
              </a:ext>
            </a:extLst>
          </p:cNvPr>
          <p:cNvSpPr>
            <a:spLocks noGrp="1"/>
          </p:cNvSpPr>
          <p:nvPr>
            <p:ph type="dt" sz="half" idx="10"/>
          </p:nvPr>
        </p:nvSpPr>
        <p:spPr/>
        <p:txBody>
          <a:bodyPr/>
          <a:lstStyle/>
          <a:p>
            <a:fld id="{18EC0DF4-DB53-400B-8DBB-42510A9D74E4}" type="datetimeFigureOut">
              <a:rPr lang="en-US" smtClean="0"/>
              <a:t>8/27/2024</a:t>
            </a:fld>
            <a:endParaRPr lang="en-US"/>
          </a:p>
        </p:txBody>
      </p:sp>
      <p:sp>
        <p:nvSpPr>
          <p:cNvPr id="5" name="Footer Placeholder 4">
            <a:extLst>
              <a:ext uri="{FF2B5EF4-FFF2-40B4-BE49-F238E27FC236}">
                <a16:creationId xmlns:a16="http://schemas.microsoft.com/office/drawing/2014/main" id="{C3E81AD3-87EE-9737-5EBE-67FDC17A3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D7831-1347-9743-F2BC-19440922E444}"/>
              </a:ext>
            </a:extLst>
          </p:cNvPr>
          <p:cNvSpPr>
            <a:spLocks noGrp="1"/>
          </p:cNvSpPr>
          <p:nvPr>
            <p:ph type="sldNum" sz="quarter" idx="12"/>
          </p:nvPr>
        </p:nvSpPr>
        <p:spPr/>
        <p:txBody>
          <a:bodyPr/>
          <a:lstStyle/>
          <a:p>
            <a:fld id="{1AF5FAA1-A7D5-4244-89A0-DBEBAB565DE8}" type="slidenum">
              <a:rPr lang="en-US" smtClean="0"/>
              <a:t>‹#›</a:t>
            </a:fld>
            <a:endParaRPr lang="en-US"/>
          </a:p>
        </p:txBody>
      </p:sp>
    </p:spTree>
    <p:extLst>
      <p:ext uri="{BB962C8B-B14F-4D97-AF65-F5344CB8AC3E}">
        <p14:creationId xmlns:p14="http://schemas.microsoft.com/office/powerpoint/2010/main" val="106762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AC50-37AC-9A41-4DBC-C8A8445DFB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7733AD-105A-7D92-0BE0-985A18DA95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496AF-748A-91E4-3B9B-3F64DD92ADA3}"/>
              </a:ext>
            </a:extLst>
          </p:cNvPr>
          <p:cNvSpPr>
            <a:spLocks noGrp="1"/>
          </p:cNvSpPr>
          <p:nvPr>
            <p:ph type="dt" sz="half" idx="10"/>
          </p:nvPr>
        </p:nvSpPr>
        <p:spPr/>
        <p:txBody>
          <a:bodyPr/>
          <a:lstStyle/>
          <a:p>
            <a:fld id="{18EC0DF4-DB53-400B-8DBB-42510A9D74E4}" type="datetimeFigureOut">
              <a:rPr lang="en-US" smtClean="0"/>
              <a:t>8/27/2024</a:t>
            </a:fld>
            <a:endParaRPr lang="en-US"/>
          </a:p>
        </p:txBody>
      </p:sp>
      <p:sp>
        <p:nvSpPr>
          <p:cNvPr id="5" name="Footer Placeholder 4">
            <a:extLst>
              <a:ext uri="{FF2B5EF4-FFF2-40B4-BE49-F238E27FC236}">
                <a16:creationId xmlns:a16="http://schemas.microsoft.com/office/drawing/2014/main" id="{5802A948-5E84-EE66-3156-DDE1C90ED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CDB5F-6199-3AFB-C5B9-778AFAF2E661}"/>
              </a:ext>
            </a:extLst>
          </p:cNvPr>
          <p:cNvSpPr>
            <a:spLocks noGrp="1"/>
          </p:cNvSpPr>
          <p:nvPr>
            <p:ph type="sldNum" sz="quarter" idx="12"/>
          </p:nvPr>
        </p:nvSpPr>
        <p:spPr/>
        <p:txBody>
          <a:bodyPr/>
          <a:lstStyle/>
          <a:p>
            <a:fld id="{1AF5FAA1-A7D5-4244-89A0-DBEBAB565DE8}" type="slidenum">
              <a:rPr lang="en-US" smtClean="0"/>
              <a:t>‹#›</a:t>
            </a:fld>
            <a:endParaRPr lang="en-US"/>
          </a:p>
        </p:txBody>
      </p:sp>
    </p:spTree>
    <p:extLst>
      <p:ext uri="{BB962C8B-B14F-4D97-AF65-F5344CB8AC3E}">
        <p14:creationId xmlns:p14="http://schemas.microsoft.com/office/powerpoint/2010/main" val="864891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C406C6-7142-CF41-EB88-05C9B8EEF4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98DB4A-562E-1F11-5CCC-6B4EFF4F25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AC397-3D3F-F724-D135-032FC6C01A7D}"/>
              </a:ext>
            </a:extLst>
          </p:cNvPr>
          <p:cNvSpPr>
            <a:spLocks noGrp="1"/>
          </p:cNvSpPr>
          <p:nvPr>
            <p:ph type="dt" sz="half" idx="10"/>
          </p:nvPr>
        </p:nvSpPr>
        <p:spPr/>
        <p:txBody>
          <a:bodyPr/>
          <a:lstStyle/>
          <a:p>
            <a:fld id="{18EC0DF4-DB53-400B-8DBB-42510A9D74E4}" type="datetimeFigureOut">
              <a:rPr lang="en-US" smtClean="0"/>
              <a:t>8/27/2024</a:t>
            </a:fld>
            <a:endParaRPr lang="en-US"/>
          </a:p>
        </p:txBody>
      </p:sp>
      <p:sp>
        <p:nvSpPr>
          <p:cNvPr id="5" name="Footer Placeholder 4">
            <a:extLst>
              <a:ext uri="{FF2B5EF4-FFF2-40B4-BE49-F238E27FC236}">
                <a16:creationId xmlns:a16="http://schemas.microsoft.com/office/drawing/2014/main" id="{272E62FE-8F74-DE9F-3251-A27FA6C4C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7A2CA-ABFC-6475-8306-D96F8E455C90}"/>
              </a:ext>
            </a:extLst>
          </p:cNvPr>
          <p:cNvSpPr>
            <a:spLocks noGrp="1"/>
          </p:cNvSpPr>
          <p:nvPr>
            <p:ph type="sldNum" sz="quarter" idx="12"/>
          </p:nvPr>
        </p:nvSpPr>
        <p:spPr/>
        <p:txBody>
          <a:bodyPr/>
          <a:lstStyle/>
          <a:p>
            <a:fld id="{1AF5FAA1-A7D5-4244-89A0-DBEBAB565DE8}" type="slidenum">
              <a:rPr lang="en-US" smtClean="0"/>
              <a:t>‹#›</a:t>
            </a:fld>
            <a:endParaRPr lang="en-US"/>
          </a:p>
        </p:txBody>
      </p:sp>
    </p:spTree>
    <p:extLst>
      <p:ext uri="{BB962C8B-B14F-4D97-AF65-F5344CB8AC3E}">
        <p14:creationId xmlns:p14="http://schemas.microsoft.com/office/powerpoint/2010/main" val="57514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E1D5-50E7-DEA3-431A-D5534D44F7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7B6EF-9CED-E65D-C764-E1F799A267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59565-4825-BA65-306A-9B3EDAE2D64F}"/>
              </a:ext>
            </a:extLst>
          </p:cNvPr>
          <p:cNvSpPr>
            <a:spLocks noGrp="1"/>
          </p:cNvSpPr>
          <p:nvPr>
            <p:ph type="dt" sz="half" idx="10"/>
          </p:nvPr>
        </p:nvSpPr>
        <p:spPr/>
        <p:txBody>
          <a:bodyPr/>
          <a:lstStyle/>
          <a:p>
            <a:fld id="{18EC0DF4-DB53-400B-8DBB-42510A9D74E4}" type="datetimeFigureOut">
              <a:rPr lang="en-US" smtClean="0"/>
              <a:t>8/27/2024</a:t>
            </a:fld>
            <a:endParaRPr lang="en-US"/>
          </a:p>
        </p:txBody>
      </p:sp>
      <p:sp>
        <p:nvSpPr>
          <p:cNvPr id="5" name="Footer Placeholder 4">
            <a:extLst>
              <a:ext uri="{FF2B5EF4-FFF2-40B4-BE49-F238E27FC236}">
                <a16:creationId xmlns:a16="http://schemas.microsoft.com/office/drawing/2014/main" id="{70E1DC8E-92EC-4A00-2676-15982ECA6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232B9-F767-8171-76DA-BFD9F6EF226A}"/>
              </a:ext>
            </a:extLst>
          </p:cNvPr>
          <p:cNvSpPr>
            <a:spLocks noGrp="1"/>
          </p:cNvSpPr>
          <p:nvPr>
            <p:ph type="sldNum" sz="quarter" idx="12"/>
          </p:nvPr>
        </p:nvSpPr>
        <p:spPr/>
        <p:txBody>
          <a:bodyPr/>
          <a:lstStyle/>
          <a:p>
            <a:fld id="{1AF5FAA1-A7D5-4244-89A0-DBEBAB565DE8}" type="slidenum">
              <a:rPr lang="en-US" smtClean="0"/>
              <a:t>‹#›</a:t>
            </a:fld>
            <a:endParaRPr lang="en-US"/>
          </a:p>
        </p:txBody>
      </p:sp>
    </p:spTree>
    <p:extLst>
      <p:ext uri="{BB962C8B-B14F-4D97-AF65-F5344CB8AC3E}">
        <p14:creationId xmlns:p14="http://schemas.microsoft.com/office/powerpoint/2010/main" val="209695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53402-2410-9061-4B23-BE857E5CA0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B22A4C-A95C-29CE-70C0-3F190FFADE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B8D0EE-F2A2-A757-E24D-24225D0991A6}"/>
              </a:ext>
            </a:extLst>
          </p:cNvPr>
          <p:cNvSpPr>
            <a:spLocks noGrp="1"/>
          </p:cNvSpPr>
          <p:nvPr>
            <p:ph type="dt" sz="half" idx="10"/>
          </p:nvPr>
        </p:nvSpPr>
        <p:spPr/>
        <p:txBody>
          <a:bodyPr/>
          <a:lstStyle/>
          <a:p>
            <a:fld id="{18EC0DF4-DB53-400B-8DBB-42510A9D74E4}" type="datetimeFigureOut">
              <a:rPr lang="en-US" smtClean="0"/>
              <a:t>8/27/2024</a:t>
            </a:fld>
            <a:endParaRPr lang="en-US"/>
          </a:p>
        </p:txBody>
      </p:sp>
      <p:sp>
        <p:nvSpPr>
          <p:cNvPr id="5" name="Footer Placeholder 4">
            <a:extLst>
              <a:ext uri="{FF2B5EF4-FFF2-40B4-BE49-F238E27FC236}">
                <a16:creationId xmlns:a16="http://schemas.microsoft.com/office/drawing/2014/main" id="{DCDC3741-B317-2623-A767-6B3FE1952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3ADBA-981D-497B-4D8A-3544286065A2}"/>
              </a:ext>
            </a:extLst>
          </p:cNvPr>
          <p:cNvSpPr>
            <a:spLocks noGrp="1"/>
          </p:cNvSpPr>
          <p:nvPr>
            <p:ph type="sldNum" sz="quarter" idx="12"/>
          </p:nvPr>
        </p:nvSpPr>
        <p:spPr/>
        <p:txBody>
          <a:bodyPr/>
          <a:lstStyle/>
          <a:p>
            <a:fld id="{1AF5FAA1-A7D5-4244-89A0-DBEBAB565DE8}" type="slidenum">
              <a:rPr lang="en-US" smtClean="0"/>
              <a:t>‹#›</a:t>
            </a:fld>
            <a:endParaRPr lang="en-US"/>
          </a:p>
        </p:txBody>
      </p:sp>
    </p:spTree>
    <p:extLst>
      <p:ext uri="{BB962C8B-B14F-4D97-AF65-F5344CB8AC3E}">
        <p14:creationId xmlns:p14="http://schemas.microsoft.com/office/powerpoint/2010/main" val="423440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4144-62A8-2096-8F62-CA45440449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0C4244-235F-303E-4C60-3DFF92F49A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AC622-5CC0-749A-CA32-43FB893763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4CFEA7-281F-8AC1-A861-05C5E05B4B37}"/>
              </a:ext>
            </a:extLst>
          </p:cNvPr>
          <p:cNvSpPr>
            <a:spLocks noGrp="1"/>
          </p:cNvSpPr>
          <p:nvPr>
            <p:ph type="dt" sz="half" idx="10"/>
          </p:nvPr>
        </p:nvSpPr>
        <p:spPr/>
        <p:txBody>
          <a:bodyPr/>
          <a:lstStyle/>
          <a:p>
            <a:fld id="{18EC0DF4-DB53-400B-8DBB-42510A9D74E4}" type="datetimeFigureOut">
              <a:rPr lang="en-US" smtClean="0"/>
              <a:t>8/27/2024</a:t>
            </a:fld>
            <a:endParaRPr lang="en-US"/>
          </a:p>
        </p:txBody>
      </p:sp>
      <p:sp>
        <p:nvSpPr>
          <p:cNvPr id="6" name="Footer Placeholder 5">
            <a:extLst>
              <a:ext uri="{FF2B5EF4-FFF2-40B4-BE49-F238E27FC236}">
                <a16:creationId xmlns:a16="http://schemas.microsoft.com/office/drawing/2014/main" id="{17325C7C-3AA2-245A-CCB2-AD8044C297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1FF87E-1BEB-D58C-8933-0239B4270B10}"/>
              </a:ext>
            </a:extLst>
          </p:cNvPr>
          <p:cNvSpPr>
            <a:spLocks noGrp="1"/>
          </p:cNvSpPr>
          <p:nvPr>
            <p:ph type="sldNum" sz="quarter" idx="12"/>
          </p:nvPr>
        </p:nvSpPr>
        <p:spPr/>
        <p:txBody>
          <a:bodyPr/>
          <a:lstStyle/>
          <a:p>
            <a:fld id="{1AF5FAA1-A7D5-4244-89A0-DBEBAB565DE8}" type="slidenum">
              <a:rPr lang="en-US" smtClean="0"/>
              <a:t>‹#›</a:t>
            </a:fld>
            <a:endParaRPr lang="en-US"/>
          </a:p>
        </p:txBody>
      </p:sp>
    </p:spTree>
    <p:extLst>
      <p:ext uri="{BB962C8B-B14F-4D97-AF65-F5344CB8AC3E}">
        <p14:creationId xmlns:p14="http://schemas.microsoft.com/office/powerpoint/2010/main" val="387588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211F-F2A6-58BE-45F3-93DC8F91F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BC9575-71D6-3E20-22FE-61F4FF0F2A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0FE073-AFFB-3797-609C-DD980BAFE4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E76475-7D53-2437-8CD5-7F0C6B3A26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380DDF-AED3-48AA-C1A4-C220202D9E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98E575-ECD8-BA98-739E-E5657036D0CE}"/>
              </a:ext>
            </a:extLst>
          </p:cNvPr>
          <p:cNvSpPr>
            <a:spLocks noGrp="1"/>
          </p:cNvSpPr>
          <p:nvPr>
            <p:ph type="dt" sz="half" idx="10"/>
          </p:nvPr>
        </p:nvSpPr>
        <p:spPr/>
        <p:txBody>
          <a:bodyPr/>
          <a:lstStyle/>
          <a:p>
            <a:fld id="{18EC0DF4-DB53-400B-8DBB-42510A9D74E4}" type="datetimeFigureOut">
              <a:rPr lang="en-US" smtClean="0"/>
              <a:t>8/27/2024</a:t>
            </a:fld>
            <a:endParaRPr lang="en-US"/>
          </a:p>
        </p:txBody>
      </p:sp>
      <p:sp>
        <p:nvSpPr>
          <p:cNvPr id="8" name="Footer Placeholder 7">
            <a:extLst>
              <a:ext uri="{FF2B5EF4-FFF2-40B4-BE49-F238E27FC236}">
                <a16:creationId xmlns:a16="http://schemas.microsoft.com/office/drawing/2014/main" id="{95C1206C-7424-12C4-9EA2-2E4910C4C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A699FF-314A-DB94-621A-0084ACEAD82A}"/>
              </a:ext>
            </a:extLst>
          </p:cNvPr>
          <p:cNvSpPr>
            <a:spLocks noGrp="1"/>
          </p:cNvSpPr>
          <p:nvPr>
            <p:ph type="sldNum" sz="quarter" idx="12"/>
          </p:nvPr>
        </p:nvSpPr>
        <p:spPr/>
        <p:txBody>
          <a:bodyPr/>
          <a:lstStyle/>
          <a:p>
            <a:fld id="{1AF5FAA1-A7D5-4244-89A0-DBEBAB565DE8}" type="slidenum">
              <a:rPr lang="en-US" smtClean="0"/>
              <a:t>‹#›</a:t>
            </a:fld>
            <a:endParaRPr lang="en-US"/>
          </a:p>
        </p:txBody>
      </p:sp>
    </p:spTree>
    <p:extLst>
      <p:ext uri="{BB962C8B-B14F-4D97-AF65-F5344CB8AC3E}">
        <p14:creationId xmlns:p14="http://schemas.microsoft.com/office/powerpoint/2010/main" val="367782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A42C-9539-6E37-2D28-0CF361682B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906296-4553-7BDB-117E-536D958CDFC5}"/>
              </a:ext>
            </a:extLst>
          </p:cNvPr>
          <p:cNvSpPr>
            <a:spLocks noGrp="1"/>
          </p:cNvSpPr>
          <p:nvPr>
            <p:ph type="dt" sz="half" idx="10"/>
          </p:nvPr>
        </p:nvSpPr>
        <p:spPr/>
        <p:txBody>
          <a:bodyPr/>
          <a:lstStyle/>
          <a:p>
            <a:fld id="{18EC0DF4-DB53-400B-8DBB-42510A9D74E4}" type="datetimeFigureOut">
              <a:rPr lang="en-US" smtClean="0"/>
              <a:t>8/27/2024</a:t>
            </a:fld>
            <a:endParaRPr lang="en-US"/>
          </a:p>
        </p:txBody>
      </p:sp>
      <p:sp>
        <p:nvSpPr>
          <p:cNvPr id="4" name="Footer Placeholder 3">
            <a:extLst>
              <a:ext uri="{FF2B5EF4-FFF2-40B4-BE49-F238E27FC236}">
                <a16:creationId xmlns:a16="http://schemas.microsoft.com/office/drawing/2014/main" id="{CA2AA575-9423-2750-E1E6-6968E3ACAB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AE9CC4-935D-41A2-A22C-4366C0BD0824}"/>
              </a:ext>
            </a:extLst>
          </p:cNvPr>
          <p:cNvSpPr>
            <a:spLocks noGrp="1"/>
          </p:cNvSpPr>
          <p:nvPr>
            <p:ph type="sldNum" sz="quarter" idx="12"/>
          </p:nvPr>
        </p:nvSpPr>
        <p:spPr/>
        <p:txBody>
          <a:bodyPr/>
          <a:lstStyle/>
          <a:p>
            <a:fld id="{1AF5FAA1-A7D5-4244-89A0-DBEBAB565DE8}" type="slidenum">
              <a:rPr lang="en-US" smtClean="0"/>
              <a:t>‹#›</a:t>
            </a:fld>
            <a:endParaRPr lang="en-US"/>
          </a:p>
        </p:txBody>
      </p:sp>
    </p:spTree>
    <p:extLst>
      <p:ext uri="{BB962C8B-B14F-4D97-AF65-F5344CB8AC3E}">
        <p14:creationId xmlns:p14="http://schemas.microsoft.com/office/powerpoint/2010/main" val="115620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947726-30AB-B794-1EFA-81B091545BB7}"/>
              </a:ext>
            </a:extLst>
          </p:cNvPr>
          <p:cNvSpPr>
            <a:spLocks noGrp="1"/>
          </p:cNvSpPr>
          <p:nvPr>
            <p:ph type="dt" sz="half" idx="10"/>
          </p:nvPr>
        </p:nvSpPr>
        <p:spPr/>
        <p:txBody>
          <a:bodyPr/>
          <a:lstStyle/>
          <a:p>
            <a:fld id="{18EC0DF4-DB53-400B-8DBB-42510A9D74E4}" type="datetimeFigureOut">
              <a:rPr lang="en-US" smtClean="0"/>
              <a:t>8/27/2024</a:t>
            </a:fld>
            <a:endParaRPr lang="en-US"/>
          </a:p>
        </p:txBody>
      </p:sp>
      <p:sp>
        <p:nvSpPr>
          <p:cNvPr id="3" name="Footer Placeholder 2">
            <a:extLst>
              <a:ext uri="{FF2B5EF4-FFF2-40B4-BE49-F238E27FC236}">
                <a16:creationId xmlns:a16="http://schemas.microsoft.com/office/drawing/2014/main" id="{B1F122C6-4AEB-3D30-ED73-7F5D75F9EE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4B3B6B-150E-29B4-635B-0EDFD09B8F04}"/>
              </a:ext>
            </a:extLst>
          </p:cNvPr>
          <p:cNvSpPr>
            <a:spLocks noGrp="1"/>
          </p:cNvSpPr>
          <p:nvPr>
            <p:ph type="sldNum" sz="quarter" idx="12"/>
          </p:nvPr>
        </p:nvSpPr>
        <p:spPr/>
        <p:txBody>
          <a:bodyPr/>
          <a:lstStyle/>
          <a:p>
            <a:fld id="{1AF5FAA1-A7D5-4244-89A0-DBEBAB565DE8}" type="slidenum">
              <a:rPr lang="en-US" smtClean="0"/>
              <a:t>‹#›</a:t>
            </a:fld>
            <a:endParaRPr lang="en-US"/>
          </a:p>
        </p:txBody>
      </p:sp>
    </p:spTree>
    <p:extLst>
      <p:ext uri="{BB962C8B-B14F-4D97-AF65-F5344CB8AC3E}">
        <p14:creationId xmlns:p14="http://schemas.microsoft.com/office/powerpoint/2010/main" val="364007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90B6-AEDD-97EA-DDD0-4EA347C65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F88B9B-1DC9-0703-22F2-595C6F2A5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74BD71-4656-0AC6-312E-757748682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53090-DC07-0073-D087-27257C0B2997}"/>
              </a:ext>
            </a:extLst>
          </p:cNvPr>
          <p:cNvSpPr>
            <a:spLocks noGrp="1"/>
          </p:cNvSpPr>
          <p:nvPr>
            <p:ph type="dt" sz="half" idx="10"/>
          </p:nvPr>
        </p:nvSpPr>
        <p:spPr/>
        <p:txBody>
          <a:bodyPr/>
          <a:lstStyle/>
          <a:p>
            <a:fld id="{18EC0DF4-DB53-400B-8DBB-42510A9D74E4}" type="datetimeFigureOut">
              <a:rPr lang="en-US" smtClean="0"/>
              <a:t>8/27/2024</a:t>
            </a:fld>
            <a:endParaRPr lang="en-US"/>
          </a:p>
        </p:txBody>
      </p:sp>
      <p:sp>
        <p:nvSpPr>
          <p:cNvPr id="6" name="Footer Placeholder 5">
            <a:extLst>
              <a:ext uri="{FF2B5EF4-FFF2-40B4-BE49-F238E27FC236}">
                <a16:creationId xmlns:a16="http://schemas.microsoft.com/office/drawing/2014/main" id="{6A932919-A40F-931A-2A3F-17C4A2A72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D48E1-EE65-83D8-7BAA-BA0E73A37598}"/>
              </a:ext>
            </a:extLst>
          </p:cNvPr>
          <p:cNvSpPr>
            <a:spLocks noGrp="1"/>
          </p:cNvSpPr>
          <p:nvPr>
            <p:ph type="sldNum" sz="quarter" idx="12"/>
          </p:nvPr>
        </p:nvSpPr>
        <p:spPr/>
        <p:txBody>
          <a:bodyPr/>
          <a:lstStyle/>
          <a:p>
            <a:fld id="{1AF5FAA1-A7D5-4244-89A0-DBEBAB565DE8}" type="slidenum">
              <a:rPr lang="en-US" smtClean="0"/>
              <a:t>‹#›</a:t>
            </a:fld>
            <a:endParaRPr lang="en-US"/>
          </a:p>
        </p:txBody>
      </p:sp>
    </p:spTree>
    <p:extLst>
      <p:ext uri="{BB962C8B-B14F-4D97-AF65-F5344CB8AC3E}">
        <p14:creationId xmlns:p14="http://schemas.microsoft.com/office/powerpoint/2010/main" val="99394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43C4-87D5-2B07-54DC-CCA784816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9F8D9E-2F0E-CC45-6DE6-A9E7D74AC2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5BD74C-B968-3091-9DEE-4F5A05BAE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EAE1F-BE30-4AB6-B1ED-73951A2134FC}"/>
              </a:ext>
            </a:extLst>
          </p:cNvPr>
          <p:cNvSpPr>
            <a:spLocks noGrp="1"/>
          </p:cNvSpPr>
          <p:nvPr>
            <p:ph type="dt" sz="half" idx="10"/>
          </p:nvPr>
        </p:nvSpPr>
        <p:spPr/>
        <p:txBody>
          <a:bodyPr/>
          <a:lstStyle/>
          <a:p>
            <a:fld id="{18EC0DF4-DB53-400B-8DBB-42510A9D74E4}" type="datetimeFigureOut">
              <a:rPr lang="en-US" smtClean="0"/>
              <a:t>8/27/2024</a:t>
            </a:fld>
            <a:endParaRPr lang="en-US"/>
          </a:p>
        </p:txBody>
      </p:sp>
      <p:sp>
        <p:nvSpPr>
          <p:cNvPr id="6" name="Footer Placeholder 5">
            <a:extLst>
              <a:ext uri="{FF2B5EF4-FFF2-40B4-BE49-F238E27FC236}">
                <a16:creationId xmlns:a16="http://schemas.microsoft.com/office/drawing/2014/main" id="{DE563A00-B2FE-7BA7-8061-F00CF36CDF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575E0-6A01-4BB1-6677-9EBB722DBBA6}"/>
              </a:ext>
            </a:extLst>
          </p:cNvPr>
          <p:cNvSpPr>
            <a:spLocks noGrp="1"/>
          </p:cNvSpPr>
          <p:nvPr>
            <p:ph type="sldNum" sz="quarter" idx="12"/>
          </p:nvPr>
        </p:nvSpPr>
        <p:spPr/>
        <p:txBody>
          <a:bodyPr/>
          <a:lstStyle/>
          <a:p>
            <a:fld id="{1AF5FAA1-A7D5-4244-89A0-DBEBAB565DE8}" type="slidenum">
              <a:rPr lang="en-US" smtClean="0"/>
              <a:t>‹#›</a:t>
            </a:fld>
            <a:endParaRPr lang="en-US"/>
          </a:p>
        </p:txBody>
      </p:sp>
    </p:spTree>
    <p:extLst>
      <p:ext uri="{BB962C8B-B14F-4D97-AF65-F5344CB8AC3E}">
        <p14:creationId xmlns:p14="http://schemas.microsoft.com/office/powerpoint/2010/main" val="313091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A47DB8-B8AE-4AFE-49C3-74AD5EB917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704A5B-8D11-AFD5-2A0A-7A882F52C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4AF33-AD6A-13E5-B24F-523B2AB8F9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EC0DF4-DB53-400B-8DBB-42510A9D74E4}" type="datetimeFigureOut">
              <a:rPr lang="en-US" smtClean="0"/>
              <a:t>8/27/2024</a:t>
            </a:fld>
            <a:endParaRPr lang="en-US"/>
          </a:p>
        </p:txBody>
      </p:sp>
      <p:sp>
        <p:nvSpPr>
          <p:cNvPr id="5" name="Footer Placeholder 4">
            <a:extLst>
              <a:ext uri="{FF2B5EF4-FFF2-40B4-BE49-F238E27FC236}">
                <a16:creationId xmlns:a16="http://schemas.microsoft.com/office/drawing/2014/main" id="{B9F889E1-47DC-72CB-7AB3-CA7719F440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F2FFE9F-A8FB-659A-361E-7E6B40C00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F5FAA1-A7D5-4244-89A0-DBEBAB565DE8}" type="slidenum">
              <a:rPr lang="en-US" smtClean="0"/>
              <a:t>‹#›</a:t>
            </a:fld>
            <a:endParaRPr lang="en-US"/>
          </a:p>
        </p:txBody>
      </p:sp>
    </p:spTree>
    <p:extLst>
      <p:ext uri="{BB962C8B-B14F-4D97-AF65-F5344CB8AC3E}">
        <p14:creationId xmlns:p14="http://schemas.microsoft.com/office/powerpoint/2010/main" val="294346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hyperlink" Target="https://www.ohiosos.gov/businesses/" TargetMode="External"/><Relationship Id="rId4" Type="http://schemas.openxmlformats.org/officeDocument/2006/relationships/hyperlink" Target="https://bsportal.ohiosos.gov/"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ps://businesssearch.ohiosos.gov/"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0" name="Rectangle 103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Freeform: Shape 104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B863184-86C8-D243-67EB-50D397EF9A72}"/>
              </a:ext>
            </a:extLst>
          </p:cNvPr>
          <p:cNvSpPr>
            <a:spLocks noGrp="1"/>
          </p:cNvSpPr>
          <p:nvPr>
            <p:ph type="title"/>
          </p:nvPr>
        </p:nvSpPr>
        <p:spPr>
          <a:xfrm>
            <a:off x="660041" y="1339702"/>
            <a:ext cx="2880828" cy="4499310"/>
          </a:xfrm>
        </p:spPr>
        <p:txBody>
          <a:bodyPr vert="horz" lIns="91440" tIns="45720" rIns="91440" bIns="45720" rtlCol="0" anchor="t">
            <a:normAutofit/>
          </a:bodyPr>
          <a:lstStyle/>
          <a:p>
            <a:r>
              <a:rPr lang="en-US" sz="4000" b="1" kern="1200" dirty="0">
                <a:solidFill>
                  <a:srgbClr val="FFFFFF"/>
                </a:solidFill>
                <a:latin typeface="Calibri" panose="020F0502020204030204" pitchFamily="34" charset="0"/>
                <a:cs typeface="Calibri" panose="020F0502020204030204" pitchFamily="34" charset="0"/>
              </a:rPr>
              <a:t>Ohio Secretary of State Business Registration</a:t>
            </a:r>
            <a:br>
              <a:rPr lang="en-US" sz="4000" b="1" kern="1200" dirty="0">
                <a:solidFill>
                  <a:srgbClr val="FFFFFF"/>
                </a:solidFill>
                <a:latin typeface="Calibri" panose="020F0502020204030204" pitchFamily="34" charset="0"/>
                <a:cs typeface="Calibri" panose="020F0502020204030204" pitchFamily="34" charset="0"/>
              </a:rPr>
            </a:br>
            <a:endParaRPr lang="en-US" sz="4000" b="1" kern="1200" dirty="0">
              <a:solidFill>
                <a:srgbClr val="FFFFFF"/>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301A2FB8-852E-1283-05D4-FDF7639B78E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p:blipFill>
        <p:spPr bwMode="auto">
          <a:xfrm>
            <a:off x="4502428" y="1169652"/>
            <a:ext cx="7225748" cy="45186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D2782F5-967C-9154-9D2C-15E7E31DCF46}"/>
              </a:ext>
            </a:extLst>
          </p:cNvPr>
          <p:cNvPicPr>
            <a:picLocks noChangeAspect="1"/>
          </p:cNvPicPr>
          <p:nvPr/>
        </p:nvPicPr>
        <p:blipFill>
          <a:blip r:embed="rId5"/>
          <a:stretch>
            <a:fillRect/>
          </a:stretch>
        </p:blipFill>
        <p:spPr>
          <a:xfrm>
            <a:off x="10684313" y="5839012"/>
            <a:ext cx="1050484" cy="887828"/>
          </a:xfrm>
          <a:prstGeom prst="rect">
            <a:avLst/>
          </a:prstGeom>
        </p:spPr>
      </p:pic>
      <p:pic>
        <p:nvPicPr>
          <p:cNvPr id="6" name="Recorded Sound">
            <a:hlinkClick r:id="" action="ppaction://media"/>
            <a:extLst>
              <a:ext uri="{FF2B5EF4-FFF2-40B4-BE49-F238E27FC236}">
                <a16:creationId xmlns:a16="http://schemas.microsoft.com/office/drawing/2014/main" id="{358FC761-C9EC-C507-A20E-036B76832B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4141305625"/>
      </p:ext>
    </p:extLst>
  </p:cSld>
  <p:clrMapOvr>
    <a:masterClrMapping/>
  </p:clrMapOvr>
  <mc:AlternateContent xmlns:mc="http://schemas.openxmlformats.org/markup-compatibility/2006">
    <mc:Choice xmlns:p14="http://schemas.microsoft.com/office/powerpoint/2010/main" Requires="p14">
      <p:transition spd="slow" p14:dur="2000" advTm="29015"/>
    </mc:Choice>
    <mc:Fallback>
      <p:transition spd="slow" advTm="290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01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CF742A-43EB-E33D-60FD-B70E22C88511}"/>
              </a:ext>
            </a:extLst>
          </p:cNvPr>
          <p:cNvSpPr>
            <a:spLocks noGrp="1"/>
          </p:cNvSpPr>
          <p:nvPr>
            <p:ph type="title"/>
          </p:nvPr>
        </p:nvSpPr>
        <p:spPr>
          <a:xfrm>
            <a:off x="826396" y="586855"/>
            <a:ext cx="4230100" cy="4112736"/>
          </a:xfrm>
        </p:spPr>
        <p:txBody>
          <a:bodyPr anchor="b">
            <a:normAutofit/>
          </a:bodyPr>
          <a:lstStyle/>
          <a:p>
            <a:pPr algn="r"/>
            <a:r>
              <a:rPr lang="en-US" sz="4000" b="1" dirty="0">
                <a:solidFill>
                  <a:srgbClr val="FFFFFF"/>
                </a:solidFill>
                <a:latin typeface="Calibri" panose="020F0502020204030204" pitchFamily="34" charset="0"/>
                <a:cs typeface="Calibri" panose="020F0502020204030204" pitchFamily="34" charset="0"/>
              </a:rPr>
              <a:t>Who is required to register with the Ohio Secretary of State?</a:t>
            </a:r>
            <a:br>
              <a:rPr lang="en-US" sz="4000" b="1" dirty="0">
                <a:solidFill>
                  <a:srgbClr val="FFFFFF"/>
                </a:solidFill>
                <a:latin typeface="Calibri" panose="020F0502020204030204" pitchFamily="34" charset="0"/>
                <a:cs typeface="Calibri" panose="020F0502020204030204" pitchFamily="34" charset="0"/>
              </a:rPr>
            </a:br>
            <a:endParaRPr lang="en-US" sz="4000" b="1" dirty="0">
              <a:solidFill>
                <a:srgbClr val="FFFFFF"/>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DBA28F2-C971-8585-57DF-5DD6E8C4C646}"/>
              </a:ext>
            </a:extLst>
          </p:cNvPr>
          <p:cNvSpPr>
            <a:spLocks noGrp="1"/>
          </p:cNvSpPr>
          <p:nvPr>
            <p:ph idx="1"/>
          </p:nvPr>
        </p:nvSpPr>
        <p:spPr>
          <a:xfrm>
            <a:off x="6503158" y="1105786"/>
            <a:ext cx="4862447" cy="4051005"/>
          </a:xfrm>
        </p:spPr>
        <p:txBody>
          <a:bodyPr anchor="ctr">
            <a:normAutofit fontScale="92500" lnSpcReduction="20000"/>
          </a:bodyPr>
          <a:lstStyle/>
          <a:p>
            <a:pPr marL="0" indent="0">
              <a:buNone/>
            </a:pPr>
            <a:r>
              <a:rPr lang="en-US" b="1" dirty="0">
                <a:latin typeface="Calibri" panose="020F0502020204030204" pitchFamily="34" charset="0"/>
                <a:cs typeface="Calibri" panose="020F0502020204030204" pitchFamily="34" charset="0"/>
              </a:rPr>
              <a:t>Any business entity, domestic or foreign, planning to transact business within Ohio, using a name other than their own personal name, must register with office of the Secretary of State. Business entities can file online at </a:t>
            </a:r>
            <a:r>
              <a:rPr lang="en-US" dirty="0">
                <a:hlinkClick r:id="rId4"/>
              </a:rPr>
              <a:t>Ohio Business Filings (ohiosos.gov)</a:t>
            </a:r>
            <a:r>
              <a:rPr lang="en-US" dirty="0"/>
              <a:t>.</a:t>
            </a:r>
          </a:p>
          <a:p>
            <a:pPr marL="0" indent="0">
              <a:buNone/>
            </a:pPr>
            <a:r>
              <a:rPr lang="en-US" b="1" dirty="0">
                <a:latin typeface="Calibri" panose="020F0502020204030204" pitchFamily="34" charset="0"/>
                <a:cs typeface="Calibri" panose="020F0502020204030204" pitchFamily="34" charset="0"/>
              </a:rPr>
              <a:t>To learn more about Business Services with Ohio Secretary of State go to </a:t>
            </a:r>
            <a:r>
              <a:rPr lang="en-US" dirty="0">
                <a:hlinkClick r:id="rId5"/>
              </a:rPr>
              <a:t>Businesses - Ohio Secretary of State (ohiosos.gov)</a:t>
            </a:r>
            <a:endParaRPr lang="en-US"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EF6F7CC-9691-48D3-066B-EC837538303F}"/>
              </a:ext>
            </a:extLst>
          </p:cNvPr>
          <p:cNvPicPr>
            <a:picLocks noChangeAspect="1"/>
          </p:cNvPicPr>
          <p:nvPr/>
        </p:nvPicPr>
        <p:blipFill>
          <a:blip r:embed="rId6"/>
          <a:stretch>
            <a:fillRect/>
          </a:stretch>
        </p:blipFill>
        <p:spPr>
          <a:xfrm>
            <a:off x="10684313" y="5839012"/>
            <a:ext cx="1050484" cy="887828"/>
          </a:xfrm>
          <a:prstGeom prst="rect">
            <a:avLst/>
          </a:prstGeom>
        </p:spPr>
      </p:pic>
      <p:pic>
        <p:nvPicPr>
          <p:cNvPr id="6" name="Recorded Sound">
            <a:hlinkClick r:id="" action="ppaction://media"/>
            <a:extLst>
              <a:ext uri="{FF2B5EF4-FFF2-40B4-BE49-F238E27FC236}">
                <a16:creationId xmlns:a16="http://schemas.microsoft.com/office/drawing/2014/main" id="{F6873606-EE2B-509C-C885-145BF5CE682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507433514"/>
      </p:ext>
    </p:extLst>
  </p:cSld>
  <p:clrMapOvr>
    <a:masterClrMapping/>
  </p:clrMapOvr>
  <mc:AlternateContent xmlns:mc="http://schemas.openxmlformats.org/markup-compatibility/2006">
    <mc:Choice xmlns:p14="http://schemas.microsoft.com/office/powerpoint/2010/main" Requires="p14">
      <p:transition spd="slow" p14:dur="2000" advTm="42710"/>
    </mc:Choice>
    <mc:Fallback>
      <p:transition spd="slow" advTm="427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1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FA9102-158D-38C0-C065-ED4F753E0BC7}"/>
              </a:ext>
            </a:extLst>
          </p:cNvPr>
          <p:cNvSpPr>
            <a:spLocks noGrp="1"/>
          </p:cNvSpPr>
          <p:nvPr>
            <p:ph type="ctrTitle"/>
          </p:nvPr>
        </p:nvSpPr>
        <p:spPr>
          <a:xfrm>
            <a:off x="4162567" y="818985"/>
            <a:ext cx="6714699" cy="1998644"/>
          </a:xfrm>
        </p:spPr>
        <p:txBody>
          <a:bodyPr>
            <a:normAutofit fontScale="90000"/>
          </a:bodyPr>
          <a:lstStyle/>
          <a:p>
            <a:pPr algn="l"/>
            <a:r>
              <a:rPr lang="en-US" sz="4800" b="1" dirty="0">
                <a:solidFill>
                  <a:srgbClr val="FFFFFF"/>
                </a:solidFill>
                <a:latin typeface="Calibri" panose="020F0502020204030204" pitchFamily="34" charset="0"/>
                <a:cs typeface="Calibri" panose="020F0502020204030204" pitchFamily="34" charset="0"/>
              </a:rPr>
              <a:t>Why must a business register with the Ohio Secretary of State?</a:t>
            </a:r>
            <a:endParaRPr lang="en-US" sz="4800" dirty="0">
              <a:solidFill>
                <a:srgbClr val="FFFFFF"/>
              </a:solidFill>
            </a:endParaRPr>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7B26AFB6-50D5-A6AA-1091-1928CB059A60}"/>
              </a:ext>
            </a:extLst>
          </p:cNvPr>
          <p:cNvSpPr>
            <a:spLocks noGrp="1"/>
          </p:cNvSpPr>
          <p:nvPr>
            <p:ph type="subTitle" idx="1"/>
          </p:nvPr>
        </p:nvSpPr>
        <p:spPr>
          <a:xfrm>
            <a:off x="4162567" y="3429000"/>
            <a:ext cx="7178723" cy="2610015"/>
          </a:xfrm>
        </p:spPr>
        <p:txBody>
          <a:bodyPr>
            <a:normAutofit/>
          </a:bodyPr>
          <a:lstStyle/>
          <a:p>
            <a:pPr algn="l"/>
            <a:r>
              <a:rPr lang="en-US" b="1" dirty="0">
                <a:solidFill>
                  <a:srgbClr val="FFFFFF"/>
                </a:solidFill>
                <a:latin typeface="Calibri" panose="020F0502020204030204" pitchFamily="34" charset="0"/>
                <a:cs typeface="Calibri" panose="020F0502020204030204" pitchFamily="34" charset="0"/>
              </a:rPr>
              <a:t>Registering your name with the Secretary of State will ensure it is solely yours and cannot be used by any other company in the state of Ohio. Any entity planning to transact business in Ohio using a name other than their personal name must register with the office of the Ohio Secretary of State.</a:t>
            </a:r>
          </a:p>
          <a:p>
            <a:pPr algn="l"/>
            <a:endParaRPr lang="en-US" sz="1700" dirty="0">
              <a:solidFill>
                <a:srgbClr val="FFFFFF"/>
              </a:solidFill>
            </a:endParaRPr>
          </a:p>
        </p:txBody>
      </p:sp>
      <p:sp>
        <p:nvSpPr>
          <p:cNvPr id="3" name="TextBox 2">
            <a:extLst>
              <a:ext uri="{FF2B5EF4-FFF2-40B4-BE49-F238E27FC236}">
                <a16:creationId xmlns:a16="http://schemas.microsoft.com/office/drawing/2014/main" id="{D84E0FF5-0070-EEDC-C33C-74526CC50E51}"/>
              </a:ext>
            </a:extLst>
          </p:cNvPr>
          <p:cNvSpPr txBox="1"/>
          <p:nvPr/>
        </p:nvSpPr>
        <p:spPr>
          <a:xfrm>
            <a:off x="861237" y="4667693"/>
            <a:ext cx="10234393" cy="1333862"/>
          </a:xfrm>
          <a:prstGeom prst="rect">
            <a:avLst/>
          </a:prstGeom>
        </p:spPr>
        <p:txBody>
          <a:bodyPr vert="horz" lIns="91440" tIns="45720" rIns="91440" bIns="45720" rtlCol="0" anchor="ctr">
            <a:normAutofit/>
          </a:bodyPr>
          <a:lstStyle/>
          <a:p>
            <a:pPr algn="ctr">
              <a:lnSpc>
                <a:spcPct val="90000"/>
              </a:lnSpc>
              <a:spcAft>
                <a:spcPts val="600"/>
              </a:spcAft>
            </a:pPr>
            <a:endParaRPr lang="en-US" sz="32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D104AA6-B35E-042E-7822-281A7D78FB7B}"/>
              </a:ext>
            </a:extLst>
          </p:cNvPr>
          <p:cNvPicPr>
            <a:picLocks noChangeAspect="1"/>
          </p:cNvPicPr>
          <p:nvPr/>
        </p:nvPicPr>
        <p:blipFill>
          <a:blip r:embed="rId4"/>
          <a:stretch>
            <a:fillRect/>
          </a:stretch>
        </p:blipFill>
        <p:spPr>
          <a:xfrm>
            <a:off x="10684313" y="5839012"/>
            <a:ext cx="1050484" cy="887828"/>
          </a:xfrm>
          <a:prstGeom prst="rect">
            <a:avLst/>
          </a:prstGeom>
        </p:spPr>
      </p:pic>
      <p:pic>
        <p:nvPicPr>
          <p:cNvPr id="7" name="Recorded Sound">
            <a:hlinkClick r:id="" action="ppaction://media"/>
            <a:extLst>
              <a:ext uri="{FF2B5EF4-FFF2-40B4-BE49-F238E27FC236}">
                <a16:creationId xmlns:a16="http://schemas.microsoft.com/office/drawing/2014/main" id="{0FB78B1E-1F3A-B280-5521-B0189ECF0B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921355016"/>
      </p:ext>
    </p:extLst>
  </p:cSld>
  <p:clrMapOvr>
    <a:masterClrMapping/>
  </p:clrMapOvr>
  <mc:AlternateContent xmlns:mc="http://schemas.openxmlformats.org/markup-compatibility/2006">
    <mc:Choice xmlns:p14="http://schemas.microsoft.com/office/powerpoint/2010/main" Requires="p14">
      <p:transition spd="slow" p14:dur="2000" advTm="26020"/>
    </mc:Choice>
    <mc:Fallback>
      <p:transition spd="slow" advTm="26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4E0FF5-0070-EEDC-C33C-74526CC50E51}"/>
              </a:ext>
            </a:extLst>
          </p:cNvPr>
          <p:cNvSpPr txBox="1"/>
          <p:nvPr/>
        </p:nvSpPr>
        <p:spPr>
          <a:xfrm>
            <a:off x="861237" y="1850065"/>
            <a:ext cx="10234393" cy="4151490"/>
          </a:xfrm>
          <a:prstGeom prst="rect">
            <a:avLst/>
          </a:prstGeom>
        </p:spPr>
        <p:txBody>
          <a:bodyPr vert="horz" lIns="91440" tIns="45720" rIns="91440" bIns="45720" rtlCol="0" anchor="ctr">
            <a:normAutofit/>
          </a:bodyPr>
          <a:lstStyle/>
          <a:p>
            <a:pPr algn="ctr">
              <a:lnSpc>
                <a:spcPct val="90000"/>
              </a:lnSpc>
              <a:spcAft>
                <a:spcPts val="600"/>
              </a:spcAft>
            </a:pPr>
            <a:r>
              <a:rPr lang="en-US" sz="2800" b="1" i="0" dirty="0">
                <a:solidFill>
                  <a:srgbClr val="212529"/>
                </a:solidFill>
                <a:effectLst/>
                <a:highlight>
                  <a:srgbClr val="FFFFFF"/>
                </a:highlight>
                <a:latin typeface="Calibri" panose="020F0502020204030204" pitchFamily="34" charset="0"/>
                <a:cs typeface="Calibri" panose="020F0502020204030204" pitchFamily="34" charset="0"/>
              </a:rPr>
              <a:t>Sole proprietorships and general partnerships are not required to register the business entity; however, they may need to register a trade name or report the use of a fictitious name if they are doing business in a name not their own.  (For example, if you are doing business under your personal name, i.e. Bob Smith, then you do not need to register with the office of the Secretary of State, but if you are doing business under the name “Bob Smith’s Automotive Shop,” then the name must be registered with the office of the Secretary of State).</a:t>
            </a:r>
            <a:endParaRPr lang="en-US" sz="2800" b="1"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F3FFA00-5698-B3A6-FEB4-FA56F9C4DD59}"/>
              </a:ext>
            </a:extLst>
          </p:cNvPr>
          <p:cNvPicPr>
            <a:picLocks noChangeAspect="1"/>
          </p:cNvPicPr>
          <p:nvPr/>
        </p:nvPicPr>
        <p:blipFill>
          <a:blip r:embed="rId4"/>
          <a:stretch>
            <a:fillRect/>
          </a:stretch>
        </p:blipFill>
        <p:spPr>
          <a:xfrm>
            <a:off x="10684313" y="5839012"/>
            <a:ext cx="1050484" cy="887828"/>
          </a:xfrm>
          <a:prstGeom prst="rect">
            <a:avLst/>
          </a:prstGeom>
        </p:spPr>
      </p:pic>
      <p:pic>
        <p:nvPicPr>
          <p:cNvPr id="5" name="Recorded Sound">
            <a:hlinkClick r:id="" action="ppaction://media"/>
            <a:extLst>
              <a:ext uri="{FF2B5EF4-FFF2-40B4-BE49-F238E27FC236}">
                <a16:creationId xmlns:a16="http://schemas.microsoft.com/office/drawing/2014/main" id="{B64A645E-2679-75B9-79F0-F237C7B2B5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416603607"/>
      </p:ext>
    </p:extLst>
  </p:cSld>
  <p:clrMapOvr>
    <a:masterClrMapping/>
  </p:clrMapOvr>
  <mc:AlternateContent xmlns:mc="http://schemas.openxmlformats.org/markup-compatibility/2006">
    <mc:Choice xmlns:p14="http://schemas.microsoft.com/office/powerpoint/2010/main" Requires="p14">
      <p:transition spd="slow" p14:dur="2000" advTm="39581"/>
    </mc:Choice>
    <mc:Fallback>
      <p:transition spd="slow" advTm="39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58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2BC8A3-9B4C-93E1-0265-4F30EB85497F}"/>
              </a:ext>
            </a:extLst>
          </p:cNvPr>
          <p:cNvSpPr>
            <a:spLocks noGrp="1"/>
          </p:cNvSpPr>
          <p:nvPr>
            <p:ph type="ctrTitle"/>
          </p:nvPr>
        </p:nvSpPr>
        <p:spPr>
          <a:xfrm>
            <a:off x="4162567" y="1456660"/>
            <a:ext cx="6714699" cy="2541013"/>
          </a:xfrm>
        </p:spPr>
        <p:txBody>
          <a:bodyPr>
            <a:normAutofit fontScale="90000"/>
          </a:bodyPr>
          <a:lstStyle/>
          <a:p>
            <a:pPr algn="l"/>
            <a:br>
              <a:rPr lang="en-US" sz="4400" dirty="0">
                <a:solidFill>
                  <a:srgbClr val="FFFFFF"/>
                </a:solidFill>
              </a:rPr>
            </a:br>
            <a:br>
              <a:rPr lang="en-US" sz="4400" dirty="0">
                <a:solidFill>
                  <a:srgbClr val="FFFFFF"/>
                </a:solidFill>
              </a:rPr>
            </a:br>
            <a:br>
              <a:rPr lang="en-US" sz="4400" dirty="0">
                <a:solidFill>
                  <a:srgbClr val="FFFFFF"/>
                </a:solidFill>
              </a:rPr>
            </a:br>
            <a:r>
              <a:rPr lang="en-US" sz="4400" b="1" dirty="0">
                <a:solidFill>
                  <a:srgbClr val="FFFFFF"/>
                </a:solidFill>
                <a:latin typeface="Calibri" panose="020F0502020204030204" pitchFamily="34" charset="0"/>
                <a:cs typeface="Calibri" panose="020F0502020204030204" pitchFamily="34" charset="0"/>
              </a:rPr>
              <a:t>To provide verification of active registration with the Ohio Secretary of State go to:</a:t>
            </a:r>
            <a:br>
              <a:rPr lang="en-US" sz="4400" dirty="0">
                <a:solidFill>
                  <a:srgbClr val="FFFFFF"/>
                </a:solidFill>
              </a:rPr>
            </a:br>
            <a:br>
              <a:rPr lang="en-US" sz="4400" dirty="0">
                <a:solidFill>
                  <a:srgbClr val="FFFFFF"/>
                </a:solidFill>
              </a:rPr>
            </a:br>
            <a:endParaRPr lang="en-US" sz="4400" dirty="0">
              <a:solidFill>
                <a:srgbClr val="FFFFFF"/>
              </a:solidFill>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9369812-4570-90CF-CE14-58AABD74024E}"/>
              </a:ext>
            </a:extLst>
          </p:cNvPr>
          <p:cNvSpPr>
            <a:spLocks noGrp="1"/>
          </p:cNvSpPr>
          <p:nvPr>
            <p:ph type="subTitle" idx="1"/>
          </p:nvPr>
        </p:nvSpPr>
        <p:spPr>
          <a:xfrm>
            <a:off x="4285397" y="3317358"/>
            <a:ext cx="7055893" cy="1162681"/>
          </a:xfrm>
        </p:spPr>
        <p:txBody>
          <a:bodyPr>
            <a:normAutofit/>
          </a:bodyPr>
          <a:lstStyle/>
          <a:p>
            <a:pPr algn="l"/>
            <a:endParaRPr lang="en-US" b="0" i="0" u="none" strike="noStrike" baseline="0" dirty="0">
              <a:solidFill>
                <a:srgbClr val="FFFFFF"/>
              </a:solidFill>
              <a:latin typeface="Calibri" panose="020F0502020204030204" pitchFamily="34" charset="0"/>
            </a:endParaRPr>
          </a:p>
          <a:p>
            <a:pPr algn="l"/>
            <a:r>
              <a:rPr lang="en-US" sz="3600" b="0" i="0" u="none" strike="noStrike" baseline="0" dirty="0">
                <a:solidFill>
                  <a:srgbClr val="FFFFFF"/>
                </a:solidFill>
                <a:latin typeface="Calibri" panose="020F0502020204030204" pitchFamily="34" charset="0"/>
              </a:rPr>
              <a:t> </a:t>
            </a:r>
            <a:r>
              <a:rPr lang="en-US" sz="3600" b="0" i="0" u="none" strike="noStrike" baseline="0"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htps://businesssearch.ohiosos.gov/ </a:t>
            </a:r>
            <a:endParaRPr lang="en-US" sz="3600" dirty="0">
              <a:solidFill>
                <a:schemeClr val="bg1"/>
              </a:solidFill>
            </a:endParaRPr>
          </a:p>
        </p:txBody>
      </p:sp>
      <p:pic>
        <p:nvPicPr>
          <p:cNvPr id="4" name="Picture 3">
            <a:extLst>
              <a:ext uri="{FF2B5EF4-FFF2-40B4-BE49-F238E27FC236}">
                <a16:creationId xmlns:a16="http://schemas.microsoft.com/office/drawing/2014/main" id="{221B14B0-EB4C-12DE-450E-406DA9600D2C}"/>
              </a:ext>
            </a:extLst>
          </p:cNvPr>
          <p:cNvPicPr>
            <a:picLocks noChangeAspect="1"/>
          </p:cNvPicPr>
          <p:nvPr/>
        </p:nvPicPr>
        <p:blipFill>
          <a:blip r:embed="rId5"/>
          <a:stretch>
            <a:fillRect/>
          </a:stretch>
        </p:blipFill>
        <p:spPr>
          <a:xfrm>
            <a:off x="10684313" y="5839012"/>
            <a:ext cx="1050484" cy="887828"/>
          </a:xfrm>
          <a:prstGeom prst="rect">
            <a:avLst/>
          </a:prstGeom>
        </p:spPr>
      </p:pic>
      <p:pic>
        <p:nvPicPr>
          <p:cNvPr id="5" name="Recorded Sound">
            <a:hlinkClick r:id="" action="ppaction://media"/>
            <a:extLst>
              <a:ext uri="{FF2B5EF4-FFF2-40B4-BE49-F238E27FC236}">
                <a16:creationId xmlns:a16="http://schemas.microsoft.com/office/drawing/2014/main" id="{5CECEE1B-5AEE-7D5B-5D77-8E7DCEB9B2D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782567526"/>
      </p:ext>
    </p:extLst>
  </p:cSld>
  <p:clrMapOvr>
    <a:masterClrMapping/>
  </p:clrMapOvr>
  <mc:AlternateContent xmlns:mc="http://schemas.openxmlformats.org/markup-compatibility/2006">
    <mc:Choice xmlns:p14="http://schemas.microsoft.com/office/powerpoint/2010/main" Requires="p14">
      <p:transition spd="slow" p14:dur="2000" advTm="42759"/>
    </mc:Choice>
    <mc:Fallback>
      <p:transition spd="slow" advTm="427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7ED84-C77B-B5EE-F8B6-DA172717D812}"/>
              </a:ext>
            </a:extLst>
          </p:cNvPr>
          <p:cNvSpPr>
            <a:spLocks noGrp="1"/>
          </p:cNvSpPr>
          <p:nvPr>
            <p:ph type="title"/>
          </p:nvPr>
        </p:nvSpPr>
        <p:spPr>
          <a:xfrm>
            <a:off x="699713" y="248038"/>
            <a:ext cx="10741717" cy="1159200"/>
          </a:xfrm>
        </p:spPr>
        <p:txBody>
          <a:bodyPr vert="horz" lIns="91440" tIns="45720" rIns="91440" bIns="45720" rtlCol="0" anchor="ctr">
            <a:normAutofit fontScale="90000"/>
          </a:bodyPr>
          <a:lstStyle/>
          <a:p>
            <a:pPr algn="ctr"/>
            <a:br>
              <a:rPr lang="en-US" sz="2200" b="0" i="0" u="none" strike="noStrike" kern="1200" baseline="0" dirty="0">
                <a:solidFill>
                  <a:srgbClr val="FFFFFF"/>
                </a:solidFill>
                <a:latin typeface="+mj-lt"/>
                <a:ea typeface="+mj-ea"/>
                <a:cs typeface="+mj-cs"/>
              </a:rPr>
            </a:br>
            <a:r>
              <a:rPr lang="en-US" sz="3600" b="1" i="0" u="none" strike="noStrike" kern="1200" baseline="0" dirty="0">
                <a:solidFill>
                  <a:srgbClr val="FFFFFF"/>
                </a:solidFill>
                <a:latin typeface="Calibri" panose="020F0502020204030204" pitchFamily="34" charset="0"/>
                <a:cs typeface="Calibri" panose="020F0502020204030204" pitchFamily="34" charset="0"/>
              </a:rPr>
              <a:t>Type in your business name, then click “active” and “search”. </a:t>
            </a:r>
            <a:br>
              <a:rPr lang="en-US" sz="3600" b="1" i="0" u="none" strike="noStrike" kern="1200" baseline="0" dirty="0">
                <a:solidFill>
                  <a:srgbClr val="FFFFFF"/>
                </a:solidFill>
                <a:latin typeface="Calibri" panose="020F0502020204030204" pitchFamily="34" charset="0"/>
                <a:cs typeface="Calibri" panose="020F0502020204030204" pitchFamily="34" charset="0"/>
              </a:rPr>
            </a:br>
            <a:r>
              <a:rPr lang="en-US" sz="3600" b="1" i="0" u="none" strike="noStrike" kern="1200" baseline="0" dirty="0">
                <a:solidFill>
                  <a:srgbClr val="FFFFFF"/>
                </a:solidFill>
                <a:latin typeface="Calibri" panose="020F0502020204030204" pitchFamily="34" charset="0"/>
                <a:cs typeface="Calibri" panose="020F0502020204030204" pitchFamily="34" charset="0"/>
              </a:rPr>
              <a:t>Council on Aging is listed here as an example. </a:t>
            </a:r>
            <a:endParaRPr lang="en-US" sz="3600" b="1" kern="1200" dirty="0">
              <a:solidFill>
                <a:srgbClr val="FFFFFF"/>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CA198194-D2A3-AAE9-E2E8-B5F96BEC50DD}"/>
              </a:ext>
            </a:extLst>
          </p:cNvPr>
          <p:cNvPicPr>
            <a:picLocks noGrp="1" noChangeAspect="1"/>
          </p:cNvPicPr>
          <p:nvPr>
            <p:ph idx="1"/>
          </p:nvPr>
        </p:nvPicPr>
        <p:blipFill>
          <a:blip r:embed="rId4"/>
          <a:stretch>
            <a:fillRect/>
          </a:stretch>
        </p:blipFill>
        <p:spPr>
          <a:xfrm>
            <a:off x="1493089" y="1966293"/>
            <a:ext cx="9205820" cy="4452160"/>
          </a:xfrm>
          <a:prstGeom prst="rect">
            <a:avLst/>
          </a:prstGeom>
        </p:spPr>
      </p:pic>
      <p:pic>
        <p:nvPicPr>
          <p:cNvPr id="3" name="Picture 2">
            <a:extLst>
              <a:ext uri="{FF2B5EF4-FFF2-40B4-BE49-F238E27FC236}">
                <a16:creationId xmlns:a16="http://schemas.microsoft.com/office/drawing/2014/main" id="{8C0CCEF1-F212-2EBF-441E-AC0400FC0EDE}"/>
              </a:ext>
            </a:extLst>
          </p:cNvPr>
          <p:cNvPicPr>
            <a:picLocks noChangeAspect="1"/>
          </p:cNvPicPr>
          <p:nvPr/>
        </p:nvPicPr>
        <p:blipFill>
          <a:blip r:embed="rId5"/>
          <a:stretch>
            <a:fillRect/>
          </a:stretch>
        </p:blipFill>
        <p:spPr>
          <a:xfrm>
            <a:off x="10790639" y="5828379"/>
            <a:ext cx="1050484" cy="887828"/>
          </a:xfrm>
          <a:prstGeom prst="rect">
            <a:avLst/>
          </a:prstGeom>
        </p:spPr>
      </p:pic>
      <p:pic>
        <p:nvPicPr>
          <p:cNvPr id="4" name="Recorded Sound">
            <a:hlinkClick r:id="" action="ppaction://media"/>
            <a:extLst>
              <a:ext uri="{FF2B5EF4-FFF2-40B4-BE49-F238E27FC236}">
                <a16:creationId xmlns:a16="http://schemas.microsoft.com/office/drawing/2014/main" id="{1DAAD5DE-8D77-7D16-AFED-DAC7FC92C5B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21340228"/>
      </p:ext>
    </p:extLst>
  </p:cSld>
  <p:clrMapOvr>
    <a:masterClrMapping/>
  </p:clrMapOvr>
  <mc:AlternateContent xmlns:mc="http://schemas.openxmlformats.org/markup-compatibility/2006">
    <mc:Choice xmlns:p14="http://schemas.microsoft.com/office/powerpoint/2010/main" Requires="p14">
      <p:transition spd="slow" p14:dur="2000" advTm="12929"/>
    </mc:Choice>
    <mc:Fallback>
      <p:transition spd="slow" advTm="12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32F5D-B1D3-B597-4171-645752D4F9B5}"/>
              </a:ext>
            </a:extLst>
          </p:cNvPr>
          <p:cNvSpPr>
            <a:spLocks noGrp="1"/>
          </p:cNvSpPr>
          <p:nvPr>
            <p:ph type="title"/>
          </p:nvPr>
        </p:nvSpPr>
        <p:spPr>
          <a:xfrm>
            <a:off x="699713" y="248038"/>
            <a:ext cx="10661707" cy="1159200"/>
          </a:xfrm>
        </p:spPr>
        <p:txBody>
          <a:bodyPr vert="horz" lIns="91440" tIns="45720" rIns="91440" bIns="45720" rtlCol="0" anchor="ctr">
            <a:normAutofit fontScale="90000"/>
          </a:bodyPr>
          <a:lstStyle/>
          <a:p>
            <a:pPr algn="ctr"/>
            <a:br>
              <a:rPr lang="en-US" sz="2500" b="0" i="0" u="none" strike="noStrike" kern="1200" baseline="0" dirty="0">
                <a:solidFill>
                  <a:srgbClr val="FFFFFF"/>
                </a:solidFill>
                <a:latin typeface="+mj-lt"/>
                <a:ea typeface="+mj-ea"/>
                <a:cs typeface="+mj-cs"/>
              </a:rPr>
            </a:br>
            <a:r>
              <a:rPr lang="en-US" sz="2500" b="0" i="0" u="none" strike="noStrike" kern="1200" baseline="0" dirty="0">
                <a:solidFill>
                  <a:srgbClr val="FFFFFF"/>
                </a:solidFill>
                <a:latin typeface="+mj-lt"/>
                <a:ea typeface="+mj-ea"/>
                <a:cs typeface="+mj-cs"/>
              </a:rPr>
              <a:t> </a:t>
            </a:r>
            <a:r>
              <a:rPr lang="en-US" sz="3600" b="1" i="0" u="none" strike="noStrike" kern="1200" baseline="0" dirty="0">
                <a:solidFill>
                  <a:srgbClr val="FFFFFF"/>
                </a:solidFill>
                <a:latin typeface="Calibri" panose="020F0502020204030204" pitchFamily="34" charset="0"/>
                <a:cs typeface="Calibri" panose="020F0502020204030204" pitchFamily="34" charset="0"/>
              </a:rPr>
              <a:t>In the search results - find your business and click            “show details”</a:t>
            </a:r>
            <a:endParaRPr lang="en-US" sz="3600" b="1" kern="1200" dirty="0">
              <a:solidFill>
                <a:srgbClr val="FFFFFF"/>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7ACC81FC-C54E-9E1F-5769-F39D84BB75F9}"/>
              </a:ext>
            </a:extLst>
          </p:cNvPr>
          <p:cNvPicPr>
            <a:picLocks noGrp="1" noChangeAspect="1"/>
          </p:cNvPicPr>
          <p:nvPr>
            <p:ph idx="1"/>
          </p:nvPr>
        </p:nvPicPr>
        <p:blipFill>
          <a:blip r:embed="rId4"/>
          <a:stretch>
            <a:fillRect/>
          </a:stretch>
        </p:blipFill>
        <p:spPr>
          <a:xfrm>
            <a:off x="1574119" y="1966293"/>
            <a:ext cx="9043760" cy="4452160"/>
          </a:xfrm>
          <a:prstGeom prst="rect">
            <a:avLst/>
          </a:prstGeom>
        </p:spPr>
      </p:pic>
      <p:pic>
        <p:nvPicPr>
          <p:cNvPr id="3" name="Picture 2">
            <a:extLst>
              <a:ext uri="{FF2B5EF4-FFF2-40B4-BE49-F238E27FC236}">
                <a16:creationId xmlns:a16="http://schemas.microsoft.com/office/drawing/2014/main" id="{56DCFF8E-4C1C-1E9B-3929-FF6A4AEB40E1}"/>
              </a:ext>
            </a:extLst>
          </p:cNvPr>
          <p:cNvPicPr>
            <a:picLocks noChangeAspect="1"/>
          </p:cNvPicPr>
          <p:nvPr/>
        </p:nvPicPr>
        <p:blipFill>
          <a:blip r:embed="rId5"/>
          <a:stretch>
            <a:fillRect/>
          </a:stretch>
        </p:blipFill>
        <p:spPr>
          <a:xfrm>
            <a:off x="10836178" y="5839012"/>
            <a:ext cx="1050484" cy="887828"/>
          </a:xfrm>
          <a:prstGeom prst="rect">
            <a:avLst/>
          </a:prstGeom>
        </p:spPr>
      </p:pic>
      <p:pic>
        <p:nvPicPr>
          <p:cNvPr id="4" name="Recorded Sound">
            <a:hlinkClick r:id="" action="ppaction://media"/>
            <a:extLst>
              <a:ext uri="{FF2B5EF4-FFF2-40B4-BE49-F238E27FC236}">
                <a16:creationId xmlns:a16="http://schemas.microsoft.com/office/drawing/2014/main" id="{6E242CF2-D5D5-4CC7-B0C5-C1CC633D2EF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299357958"/>
      </p:ext>
    </p:extLst>
  </p:cSld>
  <p:clrMapOvr>
    <a:masterClrMapping/>
  </p:clrMapOvr>
  <mc:AlternateContent xmlns:mc="http://schemas.openxmlformats.org/markup-compatibility/2006">
    <mc:Choice xmlns:p14="http://schemas.microsoft.com/office/powerpoint/2010/main" Requires="p14">
      <p:transition spd="slow" p14:dur="2000" advTm="8556"/>
    </mc:Choice>
    <mc:Fallback>
      <p:transition spd="slow" advTm="8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6175079-E964-5066-9E38-4855CE3BC9EF}"/>
              </a:ext>
            </a:extLst>
          </p:cNvPr>
          <p:cNvSpPr>
            <a:spLocks noGrp="1"/>
          </p:cNvSpPr>
          <p:nvPr>
            <p:ph type="title"/>
          </p:nvPr>
        </p:nvSpPr>
        <p:spPr>
          <a:xfrm>
            <a:off x="660041" y="478284"/>
            <a:ext cx="2880828" cy="5360728"/>
          </a:xfrm>
        </p:spPr>
        <p:txBody>
          <a:bodyPr vert="horz" lIns="91440" tIns="45720" rIns="91440" bIns="45720" rtlCol="0" anchor="t">
            <a:noAutofit/>
          </a:bodyPr>
          <a:lstStyle/>
          <a:p>
            <a:r>
              <a:rPr lang="en-US" sz="2400" b="1" i="0" u="none" strike="noStrike" kern="1200" baseline="0" dirty="0">
                <a:solidFill>
                  <a:srgbClr val="FFFFFF"/>
                </a:solidFill>
                <a:latin typeface="Calibri" panose="020F0502020204030204" pitchFamily="34" charset="0"/>
                <a:cs typeface="Calibri" panose="020F0502020204030204" pitchFamily="34" charset="0"/>
              </a:rPr>
              <a:t>Then click the red box to purchase a “Certificate of Good Standing” for $5.00 to submit as evidence for your Pre-Certification Review or Structural Compliance Review. </a:t>
            </a:r>
            <a:br>
              <a:rPr lang="en-US" sz="2400" b="1" i="0" u="none" strike="noStrike" kern="1200" baseline="0" dirty="0">
                <a:solidFill>
                  <a:srgbClr val="FFFFFF"/>
                </a:solidFill>
                <a:latin typeface="Calibri" panose="020F0502020204030204" pitchFamily="34" charset="0"/>
                <a:cs typeface="Calibri" panose="020F0502020204030204" pitchFamily="34" charset="0"/>
              </a:rPr>
            </a:br>
            <a:br>
              <a:rPr lang="en-US" sz="2400" b="1" i="0" u="none" strike="noStrike" kern="1200" baseline="0" dirty="0">
                <a:solidFill>
                  <a:srgbClr val="FFFFFF"/>
                </a:solidFill>
                <a:latin typeface="Calibri" panose="020F0502020204030204" pitchFamily="34" charset="0"/>
                <a:cs typeface="Calibri" panose="020F0502020204030204" pitchFamily="34" charset="0"/>
              </a:rPr>
            </a:br>
            <a:br>
              <a:rPr lang="en-US" sz="2400" b="1" i="0" u="none" strike="noStrike" kern="1200" baseline="0" dirty="0">
                <a:solidFill>
                  <a:srgbClr val="FFFFFF"/>
                </a:solidFill>
                <a:latin typeface="Calibri" panose="020F0502020204030204" pitchFamily="34" charset="0"/>
                <a:cs typeface="Calibri" panose="020F0502020204030204" pitchFamily="34" charset="0"/>
              </a:rPr>
            </a:br>
            <a:r>
              <a:rPr lang="en-US" sz="2400" b="1" i="0" u="none" strike="noStrike" kern="1200" baseline="0" dirty="0">
                <a:solidFill>
                  <a:srgbClr val="FFFFFF"/>
                </a:solidFill>
                <a:latin typeface="Calibri" panose="020F0502020204030204" pitchFamily="34" charset="0"/>
                <a:cs typeface="Calibri" panose="020F0502020204030204" pitchFamily="34" charset="0"/>
              </a:rPr>
              <a:t>Please note: your status must be listed as active and be within the expiration date if one is listed. </a:t>
            </a:r>
            <a:endParaRPr lang="en-US" sz="2400" b="1" kern="1200" dirty="0">
              <a:solidFill>
                <a:srgbClr val="FFFFFF"/>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C2383DE6-B1DD-DA10-8DD3-13CE0A952FEE}"/>
              </a:ext>
            </a:extLst>
          </p:cNvPr>
          <p:cNvPicPr>
            <a:picLocks noGrp="1" noChangeAspect="1"/>
          </p:cNvPicPr>
          <p:nvPr>
            <p:ph idx="1"/>
          </p:nvPr>
        </p:nvPicPr>
        <p:blipFill>
          <a:blip r:embed="rId4"/>
          <a:stretch>
            <a:fillRect/>
          </a:stretch>
        </p:blipFill>
        <p:spPr>
          <a:xfrm>
            <a:off x="4502428" y="1144101"/>
            <a:ext cx="7225748" cy="4569797"/>
          </a:xfrm>
          <a:prstGeom prst="rect">
            <a:avLst/>
          </a:prstGeom>
        </p:spPr>
      </p:pic>
      <p:pic>
        <p:nvPicPr>
          <p:cNvPr id="3" name="Picture 2">
            <a:extLst>
              <a:ext uri="{FF2B5EF4-FFF2-40B4-BE49-F238E27FC236}">
                <a16:creationId xmlns:a16="http://schemas.microsoft.com/office/drawing/2014/main" id="{E8C5B978-13D4-5C02-8B0A-EEF940318EFB}"/>
              </a:ext>
            </a:extLst>
          </p:cNvPr>
          <p:cNvPicPr>
            <a:picLocks noChangeAspect="1"/>
          </p:cNvPicPr>
          <p:nvPr/>
        </p:nvPicPr>
        <p:blipFill>
          <a:blip r:embed="rId5"/>
          <a:stretch>
            <a:fillRect/>
          </a:stretch>
        </p:blipFill>
        <p:spPr>
          <a:xfrm>
            <a:off x="10684313" y="5839012"/>
            <a:ext cx="1050484" cy="887828"/>
          </a:xfrm>
          <a:prstGeom prst="rect">
            <a:avLst/>
          </a:prstGeom>
        </p:spPr>
      </p:pic>
      <p:pic>
        <p:nvPicPr>
          <p:cNvPr id="6" name="Recorded Sound">
            <a:hlinkClick r:id="" action="ppaction://media"/>
            <a:extLst>
              <a:ext uri="{FF2B5EF4-FFF2-40B4-BE49-F238E27FC236}">
                <a16:creationId xmlns:a16="http://schemas.microsoft.com/office/drawing/2014/main" id="{720DE879-F4E1-5DDC-B24A-D194D213155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252908638"/>
      </p:ext>
    </p:extLst>
  </p:cSld>
  <p:clrMapOvr>
    <a:masterClrMapping/>
  </p:clrMapOvr>
  <mc:AlternateContent xmlns:mc="http://schemas.openxmlformats.org/markup-compatibility/2006">
    <mc:Choice xmlns:p14="http://schemas.microsoft.com/office/powerpoint/2010/main" Requires="p14">
      <p:transition spd="slow" p14:dur="2000" advTm="28740"/>
    </mc:Choice>
    <mc:Fallback>
      <p:transition spd="slow" advTm="287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TM03457510[[fn=Savon]]</Template>
  <TotalTime>212</TotalTime>
  <Words>398</Words>
  <Application>Microsoft Office PowerPoint</Application>
  <PresentationFormat>Widescreen</PresentationFormat>
  <Paragraphs>13</Paragraphs>
  <Slides>8</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Calibri</vt:lpstr>
      <vt:lpstr>Office Theme</vt:lpstr>
      <vt:lpstr>Ohio Secretary of State Business Registration </vt:lpstr>
      <vt:lpstr>Who is required to register with the Ohio Secretary of State? </vt:lpstr>
      <vt:lpstr>Why must a business register with the Ohio Secretary of State?</vt:lpstr>
      <vt:lpstr>PowerPoint Presentation</vt:lpstr>
      <vt:lpstr>   To provide verification of active registration with the Ohio Secretary of State go to:  </vt:lpstr>
      <vt:lpstr> Type in your business name, then click “active” and “search”.  Council on Aging is listed here as an example. </vt:lpstr>
      <vt:lpstr>  In the search results - find your business and click            “show details”</vt:lpstr>
      <vt:lpstr>Then click the red box to purchase a “Certificate of Good Standing” for $5.00 to submit as evidence for your Pre-Certification Review or Structural Compliance Review.    Please note: your status must be listed as active and be within the expiration date if one is listed.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Secretary of State Business Registration</dc:title>
  <dc:creator>Leah Webster</dc:creator>
  <cp:lastModifiedBy>Leah Webster</cp:lastModifiedBy>
  <cp:revision>8</cp:revision>
  <dcterms:created xsi:type="dcterms:W3CDTF">2024-04-23T10:29:28Z</dcterms:created>
  <dcterms:modified xsi:type="dcterms:W3CDTF">2024-08-27T12:07:44Z</dcterms:modified>
</cp:coreProperties>
</file>